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3" r:id="rId6"/>
    <p:sldId id="261" r:id="rId7"/>
    <p:sldId id="294" r:id="rId8"/>
    <p:sldId id="295" r:id="rId9"/>
    <p:sldId id="296" r:id="rId10"/>
    <p:sldId id="297" r:id="rId11"/>
    <p:sldId id="264" r:id="rId12"/>
    <p:sldId id="265" r:id="rId13"/>
    <p:sldId id="266" r:id="rId14"/>
    <p:sldId id="267" r:id="rId15"/>
    <p:sldId id="268" r:id="rId16"/>
    <p:sldId id="269" r:id="rId17"/>
    <p:sldId id="270" r:id="rId18"/>
    <p:sldId id="271" r:id="rId19"/>
    <p:sldId id="292" r:id="rId20"/>
    <p:sldId id="293" r:id="rId21"/>
    <p:sldId id="272" r:id="rId22"/>
    <p:sldId id="298"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99"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BAEFF3-BA0D-C7CD-365B-1F90E3D27DA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0B1DAB-10E9-FF5E-3F52-671CED68C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3311D1-C365-899C-B2B7-1B38BC2DF158}"/>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0C3E8B29-7F41-C3CB-092A-8EFE5A7B3B7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AD5864-9EAB-B459-197C-A8C335ACFD51}"/>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3495835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A22B6-C10B-2A02-3D14-281790E021A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465FB78-7148-96DA-D567-2F002E3328A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6461442-068A-B402-FB08-ADCB0A656D52}"/>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E205C870-8750-D36A-A1D8-35DFFA48477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F3C8D57-B171-1E1C-AED1-5E10F44BF2F0}"/>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380686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622B0C7-49C7-6482-4F8C-E054483044C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63C0965-9129-083E-B3BF-6F15B1B7A28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49B4424-A25D-8398-0449-9D245BAF1FA5}"/>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549D5845-86DE-0548-EC2B-E647128094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463FD8-5DD6-178F-15E3-69E5CD3B57D6}"/>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201914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7BDFE-F44E-FA8A-EAA3-8684CD638F6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8977581-B6C8-DD3C-1BBD-D31E195D3C8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ECAF502-3C09-E230-2A91-3DC3B72C21F0}"/>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C2D60862-D8F7-BB75-25D5-FB7CAFEB3B2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8476FC7-8F2D-FF72-188B-8FE533D50FBF}"/>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2472762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EF0E-22DF-A466-91CF-B70863C246D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00E08D6-0672-CF6A-44CD-08FBA031BA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74DFA89-6EC4-C672-DAA3-D3579E5D6BD4}"/>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6C6A44D3-A688-C3FE-2F36-5A0F5FAC39F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19520DD-1302-C3AD-737D-B892C52B6B31}"/>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401991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80956-8212-8D29-7CF3-3499A24527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A9EB348-EBAF-B839-61C0-41C26F7222B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B5DB852-A195-F7A9-46FE-0429115884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21E054B-163F-BD72-7CDE-DC9C5342760B}"/>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6" name="Marcador de pie de página 5">
            <a:extLst>
              <a:ext uri="{FF2B5EF4-FFF2-40B4-BE49-F238E27FC236}">
                <a16:creationId xmlns:a16="http://schemas.microsoft.com/office/drawing/2014/main" id="{894B6C97-A8F0-380E-9E81-5CB6FD80D4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917CCBF-6FF9-1029-5329-7A7CFDE4E203}"/>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354743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DBD74C-AF67-B704-DF58-D43C27E3C34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6C539CC-3C2D-6A65-B55F-327034DD4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C032F77-20D2-B1BA-6490-0D58F0EDDA3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9A64D25-6E04-5971-180E-EF3596AEC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52FC095-ACAE-C86D-A50C-2C6811991C5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63A0175-31E3-01A7-70EF-AF66CDC95FBC}"/>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8" name="Marcador de pie de página 7">
            <a:extLst>
              <a:ext uri="{FF2B5EF4-FFF2-40B4-BE49-F238E27FC236}">
                <a16:creationId xmlns:a16="http://schemas.microsoft.com/office/drawing/2014/main" id="{86EDE007-968D-A15B-D00F-F4632511DC0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4FE15C6-2D47-C04D-A23B-19D4268C882B}"/>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2416013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DD6E8-49CD-D99A-68B3-CD5ED36A2FA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40319D6-914C-882C-4D66-D6D304E74E3A}"/>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4" name="Marcador de pie de página 3">
            <a:extLst>
              <a:ext uri="{FF2B5EF4-FFF2-40B4-BE49-F238E27FC236}">
                <a16:creationId xmlns:a16="http://schemas.microsoft.com/office/drawing/2014/main" id="{08359927-F4C3-AC92-1AC6-0D77F6C50C5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E6DD5C5-97C6-4108-E991-6FBD6CF03314}"/>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95203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F05A611-2505-BBFC-5E69-0F93A88345CE}"/>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3" name="Marcador de pie de página 2">
            <a:extLst>
              <a:ext uri="{FF2B5EF4-FFF2-40B4-BE49-F238E27FC236}">
                <a16:creationId xmlns:a16="http://schemas.microsoft.com/office/drawing/2014/main" id="{7E7F8EE6-C2C5-C8B7-74FC-B3B9CEBE662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6A1063C-F270-EE04-9B3F-DA3969692371}"/>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30164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B45F0-6986-CD1A-D63A-C088E4071C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0D7E043-916C-FB1C-5E2F-10C771B29E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FE6B982-57E6-965E-1DD5-BBBD55E90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C216FAE-32A0-86D5-E752-30941D17EF88}"/>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6" name="Marcador de pie de página 5">
            <a:extLst>
              <a:ext uri="{FF2B5EF4-FFF2-40B4-BE49-F238E27FC236}">
                <a16:creationId xmlns:a16="http://schemas.microsoft.com/office/drawing/2014/main" id="{90686A57-9430-CE50-C4CC-D53B1CEF57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1019865-1B85-24F9-5375-77086644F1AE}"/>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239745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ED0E4-AFA6-571D-70FF-3FADE42FD2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5CCD867-EEFA-9785-AEF7-91F70A8EE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76CC129-B7E0-B880-464A-D3CE695C8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BAB4084-C13B-BEC9-6F48-EAFC6B943430}"/>
              </a:ext>
            </a:extLst>
          </p:cNvPr>
          <p:cNvSpPr>
            <a:spLocks noGrp="1"/>
          </p:cNvSpPr>
          <p:nvPr>
            <p:ph type="dt" sz="half" idx="10"/>
          </p:nvPr>
        </p:nvSpPr>
        <p:spPr/>
        <p:txBody>
          <a:bodyPr/>
          <a:lstStyle/>
          <a:p>
            <a:fld id="{0D1C84FF-7F24-4401-81F5-8CF90ED146DE}" type="datetimeFigureOut">
              <a:rPr lang="es-ES" smtClean="0"/>
              <a:t>18/04/2024</a:t>
            </a:fld>
            <a:endParaRPr lang="es-ES"/>
          </a:p>
        </p:txBody>
      </p:sp>
      <p:sp>
        <p:nvSpPr>
          <p:cNvPr id="6" name="Marcador de pie de página 5">
            <a:extLst>
              <a:ext uri="{FF2B5EF4-FFF2-40B4-BE49-F238E27FC236}">
                <a16:creationId xmlns:a16="http://schemas.microsoft.com/office/drawing/2014/main" id="{10A544BD-154E-87EC-5344-BD5EF57021D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C8FAB40-86FC-E3F7-0B87-EC99249F43DA}"/>
              </a:ext>
            </a:extLst>
          </p:cNvPr>
          <p:cNvSpPr>
            <a:spLocks noGrp="1"/>
          </p:cNvSpPr>
          <p:nvPr>
            <p:ph type="sldNum" sz="quarter" idx="12"/>
          </p:nvPr>
        </p:nvSpPr>
        <p:spPr/>
        <p:txBody>
          <a:bodyPr/>
          <a:lstStyle/>
          <a:p>
            <a:fld id="{06384DE5-172A-422B-AB85-3F378045C0F0}" type="slidenum">
              <a:rPr lang="es-ES" smtClean="0"/>
              <a:t>‹Nº›</a:t>
            </a:fld>
            <a:endParaRPr lang="es-ES"/>
          </a:p>
        </p:txBody>
      </p:sp>
    </p:spTree>
    <p:extLst>
      <p:ext uri="{BB962C8B-B14F-4D97-AF65-F5344CB8AC3E}">
        <p14:creationId xmlns:p14="http://schemas.microsoft.com/office/powerpoint/2010/main" val="383333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5F6901A-8CC6-80C9-D07F-0F8EE4897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D186456-949E-F5F8-B232-238161D47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7BC0F88-8C78-BC79-5A53-D69113939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C84FF-7F24-4401-81F5-8CF90ED146DE}" type="datetimeFigureOut">
              <a:rPr lang="es-ES" smtClean="0"/>
              <a:t>18/04/2024</a:t>
            </a:fld>
            <a:endParaRPr lang="es-ES"/>
          </a:p>
        </p:txBody>
      </p:sp>
      <p:sp>
        <p:nvSpPr>
          <p:cNvPr id="5" name="Marcador de pie de página 4">
            <a:extLst>
              <a:ext uri="{FF2B5EF4-FFF2-40B4-BE49-F238E27FC236}">
                <a16:creationId xmlns:a16="http://schemas.microsoft.com/office/drawing/2014/main" id="{EF2841EF-81C0-D251-A7D5-D6D856BC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F6C31496-DE0B-E4E7-68E9-8DB145BE74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384DE5-172A-422B-AB85-3F378045C0F0}" type="slidenum">
              <a:rPr lang="es-ES" smtClean="0"/>
              <a:t>‹Nº›</a:t>
            </a:fld>
            <a:endParaRPr lang="es-ES"/>
          </a:p>
        </p:txBody>
      </p:sp>
    </p:spTree>
    <p:extLst>
      <p:ext uri="{BB962C8B-B14F-4D97-AF65-F5344CB8AC3E}">
        <p14:creationId xmlns:p14="http://schemas.microsoft.com/office/powerpoint/2010/main" val="1308533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4154FD0-245A-481D-8F20-E3EF270B77F5}"/>
              </a:ext>
            </a:extLst>
          </p:cNvPr>
          <p:cNvSpPr>
            <a:spLocks noGrp="1"/>
          </p:cNvSpPr>
          <p:nvPr>
            <p:ph type="ctrTitle"/>
          </p:nvPr>
        </p:nvSpPr>
        <p:spPr>
          <a:xfrm>
            <a:off x="3581400" y="965580"/>
            <a:ext cx="5204489" cy="3160593"/>
          </a:xfrm>
        </p:spPr>
        <p:txBody>
          <a:bodyPr>
            <a:normAutofit/>
          </a:bodyPr>
          <a:lstStyle/>
          <a:p>
            <a:r>
              <a:rPr lang="es-ES" sz="5400">
                <a:solidFill>
                  <a:schemeClr val="bg1"/>
                </a:solidFill>
              </a:rPr>
              <a:t>Banknote Authentication Dataset</a:t>
            </a:r>
          </a:p>
        </p:txBody>
      </p:sp>
      <p:sp>
        <p:nvSpPr>
          <p:cNvPr id="3" name="Subtítulo 2">
            <a:extLst>
              <a:ext uri="{FF2B5EF4-FFF2-40B4-BE49-F238E27FC236}">
                <a16:creationId xmlns:a16="http://schemas.microsoft.com/office/drawing/2014/main" id="{D2A8C4D1-82D4-0502-9E18-CEB7CB07AD23}"/>
              </a:ext>
            </a:extLst>
          </p:cNvPr>
          <p:cNvSpPr>
            <a:spLocks noGrp="1"/>
          </p:cNvSpPr>
          <p:nvPr>
            <p:ph type="subTitle" idx="1"/>
          </p:nvPr>
        </p:nvSpPr>
        <p:spPr>
          <a:xfrm>
            <a:off x="3820817" y="4409960"/>
            <a:ext cx="4508641" cy="1116414"/>
          </a:xfrm>
        </p:spPr>
        <p:txBody>
          <a:bodyPr>
            <a:normAutofit/>
          </a:bodyPr>
          <a:lstStyle/>
          <a:p>
            <a:r>
              <a:rPr lang="es-ES" sz="2000">
                <a:solidFill>
                  <a:schemeClr val="bg1"/>
                </a:solidFill>
              </a:rPr>
              <a:t>Alejandro Sánchez Monzón</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09272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94F180-E2D4-A3C6-F0D8-718448615235}"/>
              </a:ext>
            </a:extLst>
          </p:cNvPr>
          <p:cNvSpPr>
            <a:spLocks noGrp="1"/>
          </p:cNvSpPr>
          <p:nvPr>
            <p:ph type="title"/>
          </p:nvPr>
        </p:nvSpPr>
        <p:spPr>
          <a:xfrm>
            <a:off x="5644751" y="568517"/>
            <a:ext cx="6161004" cy="886379"/>
          </a:xfrm>
        </p:spPr>
        <p:txBody>
          <a:bodyPr>
            <a:normAutofit/>
          </a:bodyPr>
          <a:lstStyle/>
          <a:p>
            <a:r>
              <a:rPr lang="es-ES" sz="3700">
                <a:solidFill>
                  <a:schemeClr val="bg1"/>
                </a:solidFill>
              </a:rPr>
              <a:t>Variables del conjunto de datos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comentario urgente">
            <a:extLst>
              <a:ext uri="{FF2B5EF4-FFF2-40B4-BE49-F238E27FC236}">
                <a16:creationId xmlns:a16="http://schemas.microsoft.com/office/drawing/2014/main" id="{619219AC-EA59-B1A3-EA2F-C8382251C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9784BA78-6BCB-FCE9-D13B-43D80BD52962}"/>
              </a:ext>
            </a:extLst>
          </p:cNvPr>
          <p:cNvSpPr>
            <a:spLocks noGrp="1"/>
          </p:cNvSpPr>
          <p:nvPr>
            <p:ph idx="1"/>
          </p:nvPr>
        </p:nvSpPr>
        <p:spPr>
          <a:xfrm>
            <a:off x="6234868" y="1820369"/>
            <a:ext cx="5217173" cy="4351338"/>
          </a:xfrm>
        </p:spPr>
        <p:txBody>
          <a:bodyPr>
            <a:normAutofit/>
          </a:bodyPr>
          <a:lstStyle/>
          <a:p>
            <a:pPr marL="0" indent="0">
              <a:buNone/>
            </a:pPr>
            <a:r>
              <a:rPr lang="es-ES" b="1" dirty="0" err="1">
                <a:solidFill>
                  <a:schemeClr val="bg1"/>
                </a:solidFill>
              </a:rPr>
              <a:t>Class</a:t>
            </a:r>
            <a:r>
              <a:rPr lang="es-ES" b="1" dirty="0">
                <a:solidFill>
                  <a:schemeClr val="bg1"/>
                </a:solidFill>
              </a:rPr>
              <a:t> (autenticidad)</a:t>
            </a:r>
            <a:r>
              <a:rPr lang="es-ES" dirty="0">
                <a:solidFill>
                  <a:schemeClr val="bg1"/>
                </a:solidFill>
              </a:rPr>
              <a:t>: Esta es la variable objetivo que estamos tratando de predecir. Indica si un billete es auténtico o no.</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120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30F0AE-FC0E-D9EB-5720-92B75633B0C8}"/>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Solución del problema</a:t>
            </a:r>
          </a:p>
        </p:txBody>
      </p:sp>
      <p:sp>
        <p:nvSpPr>
          <p:cNvPr id="3" name="Marcador de texto 2">
            <a:extLst>
              <a:ext uri="{FF2B5EF4-FFF2-40B4-BE49-F238E27FC236}">
                <a16:creationId xmlns:a16="http://schemas.microsoft.com/office/drawing/2014/main" id="{87F17AC6-6D15-E4D2-DF6D-42247C8491EF}"/>
              </a:ext>
            </a:extLst>
          </p:cNvPr>
          <p:cNvSpPr>
            <a:spLocks noGrp="1"/>
          </p:cNvSpPr>
          <p:nvPr>
            <p:ph type="body" idx="1"/>
          </p:nvPr>
        </p:nvSpPr>
        <p:spPr>
          <a:xfrm>
            <a:off x="2466270" y="4142096"/>
            <a:ext cx="5338511" cy="1055142"/>
          </a:xfrm>
        </p:spPr>
        <p:txBody>
          <a:bodyPr vert="horz" lIns="91440" tIns="45720" rIns="91440" bIns="45720" rtlCol="0">
            <a:normAutofit/>
          </a:bodyPr>
          <a:lstStyle/>
          <a:p>
            <a:pPr algn="ctr"/>
            <a:r>
              <a:rPr lang="en-US" sz="2000" kern="1200">
                <a:solidFill>
                  <a:schemeClr val="bg1"/>
                </a:solidFill>
                <a:latin typeface="+mn-lt"/>
                <a:ea typeface="+mn-ea"/>
                <a:cs typeface="+mn-cs"/>
              </a:rPr>
              <a:t>Detectar si un billete es verdadero o falso.</a:t>
            </a: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505212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7" name="Oval 16">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Oval 1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24444E-BD28-62C3-E7A9-AF0F44366894}"/>
              </a:ext>
            </a:extLst>
          </p:cNvPr>
          <p:cNvSpPr>
            <a:spLocks noGrp="1"/>
          </p:cNvSpPr>
          <p:nvPr>
            <p:ph type="title"/>
          </p:nvPr>
        </p:nvSpPr>
        <p:spPr>
          <a:xfrm>
            <a:off x="5644751" y="568517"/>
            <a:ext cx="6161004" cy="886379"/>
          </a:xfrm>
        </p:spPr>
        <p:txBody>
          <a:bodyPr>
            <a:normAutofit/>
          </a:bodyPr>
          <a:lstStyle/>
          <a:p>
            <a:r>
              <a:rPr lang="es-ES" sz="2800">
                <a:solidFill>
                  <a:schemeClr val="bg1"/>
                </a:solidFill>
              </a:rPr>
              <a:t>1. Análisis general del conjunto de datos</a:t>
            </a:r>
          </a:p>
        </p:txBody>
      </p:sp>
      <p:grpSp>
        <p:nvGrpSpPr>
          <p:cNvPr id="22" name="Group 21">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3" name="Freeform: Shape 2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Imagen 6">
            <a:extLst>
              <a:ext uri="{FF2B5EF4-FFF2-40B4-BE49-F238E27FC236}">
                <a16:creationId xmlns:a16="http://schemas.microsoft.com/office/drawing/2014/main" id="{E86A318C-DA7D-4C53-D17B-07288838AD9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479747" y="2179004"/>
            <a:ext cx="5616253" cy="2906410"/>
          </a:xfrm>
          <a:prstGeom prst="rect">
            <a:avLst/>
          </a:prstGeom>
        </p:spPr>
      </p:pic>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 name="Marcador de contenido 4">
            <a:extLst>
              <a:ext uri="{FF2B5EF4-FFF2-40B4-BE49-F238E27FC236}">
                <a16:creationId xmlns:a16="http://schemas.microsoft.com/office/drawing/2014/main" id="{AB7F386D-087A-BE06-EAA6-E2345F595B0E}"/>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6930383" y="2179004"/>
            <a:ext cx="3825572" cy="3635055"/>
          </a:xfrm>
        </p:spPr>
      </p:pic>
    </p:spTree>
    <p:extLst>
      <p:ext uri="{BB962C8B-B14F-4D97-AF65-F5344CB8AC3E}">
        <p14:creationId xmlns:p14="http://schemas.microsoft.com/office/powerpoint/2010/main" val="2938991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24444E-BD28-62C3-E7A9-AF0F44366894}"/>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1. Análisis general del conjunto de datos</a:t>
            </a:r>
          </a:p>
        </p:txBody>
      </p:sp>
      <p:grpSp>
        <p:nvGrpSpPr>
          <p:cNvPr id="15" name="Group 14">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6" name="Rectangle 15">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Rectangle 22">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Oval 28">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Imagen 7">
            <a:extLst>
              <a:ext uri="{FF2B5EF4-FFF2-40B4-BE49-F238E27FC236}">
                <a16:creationId xmlns:a16="http://schemas.microsoft.com/office/drawing/2014/main" id="{137F4516-C1BB-04A6-A82B-D75BFCB7A0DF}"/>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700022" y="2238809"/>
            <a:ext cx="4172845" cy="2222039"/>
          </a:xfrm>
          <a:prstGeom prst="rect">
            <a:avLst/>
          </a:prstGeom>
          <a:ln w="28575">
            <a:noFill/>
          </a:ln>
        </p:spPr>
      </p:pic>
      <p:sp>
        <p:nvSpPr>
          <p:cNvPr id="31"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1F78B3"/>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1F78B3">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5"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6" name="Freeform: Shape 35">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8191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 name="Rectangle 1289">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38E9F1-56B4-BA2D-EF49-32EB24DDE17D}"/>
              </a:ext>
            </a:extLst>
          </p:cNvPr>
          <p:cNvSpPr>
            <a:spLocks noGrp="1"/>
          </p:cNvSpPr>
          <p:nvPr>
            <p:ph type="title"/>
          </p:nvPr>
        </p:nvSpPr>
        <p:spPr>
          <a:xfrm>
            <a:off x="7572889" y="-1798101"/>
            <a:ext cx="4203323" cy="3596201"/>
          </a:xfrm>
        </p:spPr>
        <p:txBody>
          <a:bodyPr vert="horz" lIns="91440" tIns="45720" rIns="91440" bIns="45720" rtlCol="0" anchor="b">
            <a:normAutofit/>
          </a:bodyPr>
          <a:lstStyle/>
          <a:p>
            <a:pPr algn="r"/>
            <a:r>
              <a:rPr lang="en-US" sz="5400" kern="1200" dirty="0">
                <a:solidFill>
                  <a:schemeClr val="bg1"/>
                </a:solidFill>
                <a:latin typeface="+mj-lt"/>
                <a:ea typeface="+mj-ea"/>
                <a:cs typeface="+mj-cs"/>
              </a:rPr>
              <a:t>2. </a:t>
            </a:r>
            <a:r>
              <a:rPr lang="en-US" sz="5400" kern="1200" dirty="0" err="1">
                <a:solidFill>
                  <a:schemeClr val="bg1"/>
                </a:solidFill>
                <a:latin typeface="+mj-lt"/>
                <a:ea typeface="+mj-ea"/>
                <a:cs typeface="+mj-cs"/>
              </a:rPr>
              <a:t>Ajustes</a:t>
            </a:r>
            <a:r>
              <a:rPr lang="en-US" sz="5400" kern="1200" dirty="0">
                <a:solidFill>
                  <a:schemeClr val="bg1"/>
                </a:solidFill>
                <a:latin typeface="+mj-lt"/>
                <a:ea typeface="+mj-ea"/>
                <a:cs typeface="+mj-cs"/>
              </a:rPr>
              <a:t> </a:t>
            </a:r>
            <a:r>
              <a:rPr lang="en-US" sz="5400" kern="1200" dirty="0" err="1">
                <a:solidFill>
                  <a:schemeClr val="bg1"/>
                </a:solidFill>
                <a:latin typeface="+mj-lt"/>
                <a:ea typeface="+mj-ea"/>
                <a:cs typeface="+mj-cs"/>
              </a:rPr>
              <a:t>generales</a:t>
            </a:r>
            <a:endParaRPr lang="en-US" sz="5400" kern="1200" dirty="0">
              <a:solidFill>
                <a:schemeClr val="bg1"/>
              </a:solidFill>
              <a:latin typeface="+mj-lt"/>
              <a:ea typeface="+mj-ea"/>
              <a:cs typeface="+mj-cs"/>
            </a:endParaRPr>
          </a:p>
        </p:txBody>
      </p:sp>
      <p:sp>
        <p:nvSpPr>
          <p:cNvPr id="3" name="Marcador de contenido 2">
            <a:extLst>
              <a:ext uri="{FF2B5EF4-FFF2-40B4-BE49-F238E27FC236}">
                <a16:creationId xmlns:a16="http://schemas.microsoft.com/office/drawing/2014/main" id="{B334267E-6DB9-71E6-966F-1ED07607A0CB}"/>
              </a:ext>
            </a:extLst>
          </p:cNvPr>
          <p:cNvSpPr>
            <a:spLocks noGrp="1"/>
          </p:cNvSpPr>
          <p:nvPr>
            <p:ph idx="1"/>
          </p:nvPr>
        </p:nvSpPr>
        <p:spPr>
          <a:xfrm>
            <a:off x="7572889" y="1890174"/>
            <a:ext cx="4203323" cy="1143291"/>
          </a:xfrm>
        </p:spPr>
        <p:txBody>
          <a:bodyPr vert="horz" lIns="91440" tIns="45720" rIns="91440" bIns="45720" rtlCol="0">
            <a:normAutofit/>
          </a:bodyPr>
          <a:lstStyle/>
          <a:p>
            <a:pPr marL="0" indent="0" algn="r">
              <a:buNone/>
            </a:pPr>
            <a:r>
              <a:rPr lang="en-US" sz="2000" kern="1200" dirty="0">
                <a:solidFill>
                  <a:schemeClr val="bg1"/>
                </a:solidFill>
                <a:latin typeface="+mn-lt"/>
                <a:ea typeface="+mn-ea"/>
                <a:cs typeface="+mn-cs"/>
              </a:rPr>
              <a:t>¿Es </a:t>
            </a:r>
            <a:r>
              <a:rPr lang="en-US" sz="2000" kern="1200" dirty="0" err="1">
                <a:solidFill>
                  <a:schemeClr val="bg1"/>
                </a:solidFill>
                <a:latin typeface="+mn-lt"/>
                <a:ea typeface="+mn-ea"/>
                <a:cs typeface="+mn-cs"/>
              </a:rPr>
              <a:t>necesario</a:t>
            </a:r>
            <a:r>
              <a:rPr lang="en-US" sz="2000" kern="1200" dirty="0">
                <a:solidFill>
                  <a:schemeClr val="bg1"/>
                </a:solidFill>
                <a:latin typeface="+mn-lt"/>
                <a:ea typeface="+mn-ea"/>
                <a:cs typeface="+mn-cs"/>
              </a:rPr>
              <a:t> </a:t>
            </a:r>
            <a:r>
              <a:rPr lang="en-US" sz="2000" kern="1200" dirty="0" err="1">
                <a:solidFill>
                  <a:schemeClr val="bg1"/>
                </a:solidFill>
                <a:latin typeface="+mn-lt"/>
                <a:ea typeface="+mn-ea"/>
                <a:cs typeface="+mn-cs"/>
              </a:rPr>
              <a:t>normalizar</a:t>
            </a:r>
            <a:r>
              <a:rPr lang="en-US" sz="2000" kern="1200" dirty="0">
                <a:solidFill>
                  <a:schemeClr val="bg1"/>
                </a:solidFill>
                <a:latin typeface="+mn-lt"/>
                <a:ea typeface="+mn-ea"/>
                <a:cs typeface="+mn-cs"/>
              </a:rPr>
              <a:t> </a:t>
            </a:r>
            <a:r>
              <a:rPr lang="en-US" sz="2000" kern="1200" dirty="0" err="1">
                <a:solidFill>
                  <a:schemeClr val="bg1"/>
                </a:solidFill>
                <a:latin typeface="+mn-lt"/>
                <a:ea typeface="+mn-ea"/>
                <a:cs typeface="+mn-cs"/>
              </a:rPr>
              <a:t>los</a:t>
            </a:r>
            <a:r>
              <a:rPr lang="en-US" sz="2000" kern="1200" dirty="0">
                <a:solidFill>
                  <a:schemeClr val="bg1"/>
                </a:solidFill>
                <a:latin typeface="+mn-lt"/>
                <a:ea typeface="+mn-ea"/>
                <a:cs typeface="+mn-cs"/>
              </a:rPr>
              <a:t> </a:t>
            </a:r>
            <a:r>
              <a:rPr lang="en-US" sz="2000" kern="1200" dirty="0" err="1">
                <a:solidFill>
                  <a:schemeClr val="bg1"/>
                </a:solidFill>
                <a:latin typeface="+mn-lt"/>
                <a:ea typeface="+mn-ea"/>
                <a:cs typeface="+mn-cs"/>
              </a:rPr>
              <a:t>datos</a:t>
            </a:r>
            <a:r>
              <a:rPr lang="en-US" sz="2000" kern="1200" dirty="0">
                <a:solidFill>
                  <a:schemeClr val="bg1"/>
                </a:solidFill>
                <a:latin typeface="+mn-lt"/>
                <a:ea typeface="+mn-ea"/>
                <a:cs typeface="+mn-cs"/>
              </a:rPr>
              <a:t>?</a:t>
            </a:r>
          </a:p>
        </p:txBody>
      </p:sp>
      <p:grpSp>
        <p:nvGrpSpPr>
          <p:cNvPr id="1292" name="Group 1291">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293" name="Rectangle 1292">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Rectangle 1293">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96" name="Freeform: Shape 1295">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98" name="Freeform: Shape 129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00" name="Rectangle 1299">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Rectangle 1301">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6" name="Oval 1305">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Imagen 4">
            <a:extLst>
              <a:ext uri="{FF2B5EF4-FFF2-40B4-BE49-F238E27FC236}">
                <a16:creationId xmlns:a16="http://schemas.microsoft.com/office/drawing/2014/main" id="{5A02DE6E-659F-0627-E045-A7B7BF6F29D7}"/>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2133660" y="2657036"/>
            <a:ext cx="8277991" cy="2586870"/>
          </a:xfrm>
          <a:prstGeom prst="rect">
            <a:avLst/>
          </a:prstGeom>
          <a:ln w="28575">
            <a:noFill/>
          </a:ln>
        </p:spPr>
      </p:pic>
      <p:sp>
        <p:nvSpPr>
          <p:cNvPr id="1308"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D97E2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10"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D97E2F">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12"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313" name="Freeform: Shape 1312">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7312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E42648A-5BE9-984E-1FEA-5A92D8C94BEC}"/>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5400" kern="1200">
                <a:solidFill>
                  <a:schemeClr val="bg1"/>
                </a:solidFill>
                <a:latin typeface="+mj-lt"/>
                <a:ea typeface="+mj-ea"/>
                <a:cs typeface="+mj-cs"/>
              </a:rPr>
              <a:t>2. Ajustes generales</a:t>
            </a:r>
          </a:p>
        </p:txBody>
      </p:sp>
      <p:sp>
        <p:nvSpPr>
          <p:cNvPr id="3" name="Marcador de contenido 2">
            <a:extLst>
              <a:ext uri="{FF2B5EF4-FFF2-40B4-BE49-F238E27FC236}">
                <a16:creationId xmlns:a16="http://schemas.microsoft.com/office/drawing/2014/main" id="{C0823E31-598B-E9C0-10AF-29EC3A845D21}"/>
              </a:ext>
            </a:extLst>
          </p:cNvPr>
          <p:cNvSpPr>
            <a:spLocks noGrp="1"/>
          </p:cNvSpPr>
          <p:nvPr>
            <p:ph idx="1"/>
          </p:nvPr>
        </p:nvSpPr>
        <p:spPr>
          <a:xfrm>
            <a:off x="6726578" y="4373955"/>
            <a:ext cx="4203323" cy="1143291"/>
          </a:xfrm>
        </p:spPr>
        <p:txBody>
          <a:bodyPr vert="horz" lIns="91440" tIns="45720" rIns="91440" bIns="45720" rtlCol="0">
            <a:normAutofit/>
          </a:bodyPr>
          <a:lstStyle/>
          <a:p>
            <a:pPr marL="0" indent="0" algn="r">
              <a:buNone/>
            </a:pPr>
            <a:r>
              <a:rPr lang="en-US" sz="2000" kern="1200" dirty="0" err="1">
                <a:solidFill>
                  <a:schemeClr val="bg1"/>
                </a:solidFill>
                <a:latin typeface="+mn-lt"/>
                <a:ea typeface="+mn-ea"/>
                <a:cs typeface="+mn-cs"/>
              </a:rPr>
              <a:t>Utilizamos</a:t>
            </a:r>
            <a:r>
              <a:rPr lang="en-US" sz="2000" kern="1200" dirty="0">
                <a:solidFill>
                  <a:schemeClr val="bg1"/>
                </a:solidFill>
                <a:latin typeface="+mn-lt"/>
                <a:ea typeface="+mn-ea"/>
                <a:cs typeface="+mn-cs"/>
              </a:rPr>
              <a:t> </a:t>
            </a:r>
            <a:r>
              <a:rPr lang="en-US" sz="2000" b="1" kern="1200" dirty="0" err="1">
                <a:solidFill>
                  <a:schemeClr val="bg1"/>
                </a:solidFill>
                <a:latin typeface="+mn-lt"/>
                <a:ea typeface="+mn-ea"/>
                <a:cs typeface="+mn-cs"/>
              </a:rPr>
              <a:t>MinMaxScaler</a:t>
            </a:r>
            <a:r>
              <a:rPr lang="en-US" sz="2000" kern="1200" dirty="0">
                <a:solidFill>
                  <a:schemeClr val="bg1"/>
                </a:solidFill>
                <a:latin typeface="+mn-lt"/>
                <a:ea typeface="+mn-ea"/>
                <a:cs typeface="+mn-cs"/>
              </a:rPr>
              <a:t> para </a:t>
            </a:r>
            <a:r>
              <a:rPr lang="en-US" sz="2000" kern="1200" dirty="0" err="1">
                <a:solidFill>
                  <a:schemeClr val="bg1"/>
                </a:solidFill>
                <a:latin typeface="+mn-lt"/>
                <a:ea typeface="+mn-ea"/>
                <a:cs typeface="+mn-cs"/>
              </a:rPr>
              <a:t>llegar</a:t>
            </a:r>
            <a:r>
              <a:rPr lang="en-US" sz="2000" kern="1200" dirty="0">
                <a:solidFill>
                  <a:schemeClr val="bg1"/>
                </a:solidFill>
                <a:latin typeface="+mn-lt"/>
                <a:ea typeface="+mn-ea"/>
                <a:cs typeface="+mn-cs"/>
              </a:rPr>
              <a:t> a la </a:t>
            </a:r>
            <a:r>
              <a:rPr lang="en-US" sz="2000" kern="1200" dirty="0" err="1">
                <a:solidFill>
                  <a:schemeClr val="bg1"/>
                </a:solidFill>
                <a:latin typeface="+mn-lt"/>
                <a:ea typeface="+mn-ea"/>
                <a:cs typeface="+mn-cs"/>
              </a:rPr>
              <a:t>escala</a:t>
            </a:r>
            <a:r>
              <a:rPr lang="en-US" sz="2000" kern="1200" dirty="0">
                <a:solidFill>
                  <a:schemeClr val="bg1"/>
                </a:solidFill>
                <a:latin typeface="+mn-lt"/>
                <a:ea typeface="+mn-ea"/>
                <a:cs typeface="+mn-cs"/>
              </a:rPr>
              <a:t> de </a:t>
            </a:r>
            <a:r>
              <a:rPr lang="en-US" sz="2000" b="1" kern="1200" dirty="0">
                <a:solidFill>
                  <a:schemeClr val="bg1"/>
                </a:solidFill>
                <a:latin typeface="+mn-lt"/>
                <a:ea typeface="+mn-ea"/>
                <a:cs typeface="+mn-cs"/>
              </a:rPr>
              <a:t>0-1</a:t>
            </a:r>
            <a:r>
              <a:rPr lang="en-US" sz="2000" kern="1200" dirty="0">
                <a:solidFill>
                  <a:schemeClr val="bg1"/>
                </a:solidFill>
                <a:latin typeface="+mn-lt"/>
                <a:ea typeface="+mn-ea"/>
                <a:cs typeface="+mn-cs"/>
              </a:rPr>
              <a:t>.</a:t>
            </a:r>
          </a:p>
        </p:txBody>
      </p:sp>
      <p:grpSp>
        <p:nvGrpSpPr>
          <p:cNvPr id="1057" name="Group 1056">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058" name="Rectangle 1057">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Rectangle 1058">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1" name="Freeform: Shape 1060">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63" name="Freeform: Shape 1062">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65" name="Rectangle 1064">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Oval 1068">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1" name="Oval 1070">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Imagen 4" descr="Gráfico, Gráfico de cajas y bigotes&#10;&#10;Descripción generada automáticamente">
            <a:extLst>
              <a:ext uri="{FF2B5EF4-FFF2-40B4-BE49-F238E27FC236}">
                <a16:creationId xmlns:a16="http://schemas.microsoft.com/office/drawing/2014/main" id="{E8465742-DB74-21E3-1009-C40B7EC01760}"/>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700022" y="2692606"/>
            <a:ext cx="4172845" cy="1314446"/>
          </a:xfrm>
          <a:prstGeom prst="rect">
            <a:avLst/>
          </a:prstGeom>
          <a:ln w="28575">
            <a:noFill/>
          </a:ln>
        </p:spPr>
      </p:pic>
      <p:sp>
        <p:nvSpPr>
          <p:cNvPr id="107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DF7F2C"/>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5"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DF7F2C">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077"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8" name="Freeform: Shape 1077">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5901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7E2C9E-AC2E-E1AE-514B-95B27C1F276A}"/>
              </a:ext>
            </a:extLst>
          </p:cNvPr>
          <p:cNvSpPr>
            <a:spLocks noGrp="1"/>
          </p:cNvSpPr>
          <p:nvPr>
            <p:ph type="title"/>
          </p:nvPr>
        </p:nvSpPr>
        <p:spPr>
          <a:xfrm>
            <a:off x="5956784" y="396117"/>
            <a:ext cx="5217172" cy="1158857"/>
          </a:xfrm>
        </p:spPr>
        <p:txBody>
          <a:bodyPr anchor="b">
            <a:normAutofit/>
          </a:bodyPr>
          <a:lstStyle/>
          <a:p>
            <a:r>
              <a:rPr lang="es-ES" sz="3400">
                <a:solidFill>
                  <a:schemeClr val="bg1"/>
                </a:solidFill>
              </a:rPr>
              <a:t>3. Preparación del conjunto de datos para el modelado</a:t>
            </a:r>
          </a:p>
        </p:txBody>
      </p:sp>
      <p:grpSp>
        <p:nvGrpSpPr>
          <p:cNvPr id="2057"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2058" name="Freeform: Shape 2057">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59" name="Freeform: Shape 2058">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61" name="Oval 2060">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3" name="Oval 2062">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0" name="Picture 2" descr="AI_Part_1_Feature Scaling &amp; Dataset Splitting">
            <a:extLst>
              <a:ext uri="{FF2B5EF4-FFF2-40B4-BE49-F238E27FC236}">
                <a16:creationId xmlns:a16="http://schemas.microsoft.com/office/drawing/2014/main" id="{1CB9FAA4-1412-B397-DDDB-BC76DE3C8A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bwMode="auto">
          <a:xfrm>
            <a:off x="1526293" y="2575790"/>
            <a:ext cx="3555043" cy="1706420"/>
          </a:xfrm>
          <a:prstGeom prst="rect">
            <a:avLst/>
          </a:prstGeom>
          <a:noFill/>
          <a:extLst>
            <a:ext uri="{909E8E84-426E-40DD-AFC4-6F175D3DCCD1}">
              <a14:hiddenFill xmlns:a14="http://schemas.microsoft.com/office/drawing/2010/main">
                <a:solidFill>
                  <a:srgbClr val="FFFFFF"/>
                </a:solidFill>
              </a14:hiddenFill>
            </a:ext>
          </a:extLst>
        </p:spPr>
      </p:pic>
      <p:grpSp>
        <p:nvGrpSpPr>
          <p:cNvPr id="2065"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2066" name="Freeform: Shape 2065">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068" name="Freeform: Shape 2067">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069" name="Freeform: Shape 2068">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070" name="Freeform: Shape 2069">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551C08A2-267C-101F-C0FC-86CBD7511591}"/>
              </a:ext>
            </a:extLst>
          </p:cNvPr>
          <p:cNvSpPr>
            <a:spLocks noGrp="1"/>
          </p:cNvSpPr>
          <p:nvPr>
            <p:ph idx="1"/>
          </p:nvPr>
        </p:nvSpPr>
        <p:spPr>
          <a:xfrm>
            <a:off x="5956783" y="1747592"/>
            <a:ext cx="5217173" cy="4351338"/>
          </a:xfrm>
        </p:spPr>
        <p:txBody>
          <a:bodyPr>
            <a:normAutofit/>
          </a:bodyPr>
          <a:lstStyle/>
          <a:p>
            <a:pPr marL="0" indent="0">
              <a:buNone/>
            </a:pPr>
            <a:endParaRPr lang="es-ES" dirty="0">
              <a:solidFill>
                <a:schemeClr val="bg1"/>
              </a:solidFill>
            </a:endParaRPr>
          </a:p>
          <a:p>
            <a:pPr marL="0" indent="0">
              <a:buNone/>
            </a:pPr>
            <a:r>
              <a:rPr lang="es-ES" dirty="0">
                <a:solidFill>
                  <a:schemeClr val="bg1"/>
                </a:solidFill>
              </a:rPr>
              <a:t>Asignamos un </a:t>
            </a:r>
            <a:r>
              <a:rPr lang="es-ES" b="1" dirty="0">
                <a:solidFill>
                  <a:schemeClr val="bg1"/>
                </a:solidFill>
              </a:rPr>
              <a:t>30%</a:t>
            </a:r>
            <a:r>
              <a:rPr lang="es-ES" dirty="0">
                <a:solidFill>
                  <a:schemeClr val="bg1"/>
                </a:solidFill>
              </a:rPr>
              <a:t> de los registros del conjunto de datos para el subconjunto de test. El otro </a:t>
            </a:r>
            <a:r>
              <a:rPr lang="es-ES" b="1" dirty="0">
                <a:solidFill>
                  <a:schemeClr val="bg1"/>
                </a:solidFill>
              </a:rPr>
              <a:t>70%, </a:t>
            </a:r>
            <a:r>
              <a:rPr lang="es-ES" dirty="0">
                <a:solidFill>
                  <a:schemeClr val="bg1"/>
                </a:solidFill>
              </a:rPr>
              <a:t>irá dirigido para las labores de entrenamiento.</a:t>
            </a:r>
          </a:p>
        </p:txBody>
      </p:sp>
    </p:spTree>
    <p:extLst>
      <p:ext uri="{BB962C8B-B14F-4D97-AF65-F5344CB8AC3E}">
        <p14:creationId xmlns:p14="http://schemas.microsoft.com/office/powerpoint/2010/main" val="1990375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7E2C9E-AC2E-E1AE-514B-95B27C1F276A}"/>
              </a:ext>
            </a:extLst>
          </p:cNvPr>
          <p:cNvSpPr>
            <a:spLocks noGrp="1"/>
          </p:cNvSpPr>
          <p:nvPr>
            <p:ph type="title"/>
          </p:nvPr>
        </p:nvSpPr>
        <p:spPr>
          <a:xfrm>
            <a:off x="5956784" y="396117"/>
            <a:ext cx="5217172" cy="1158857"/>
          </a:xfrm>
        </p:spPr>
        <p:txBody>
          <a:bodyPr anchor="b">
            <a:normAutofit/>
          </a:bodyPr>
          <a:lstStyle/>
          <a:p>
            <a:r>
              <a:rPr lang="es-ES" sz="3400">
                <a:solidFill>
                  <a:schemeClr val="bg1"/>
                </a:solidFill>
              </a:rPr>
              <a:t>3. Preparación del conjunto de datos para el modelado</a:t>
            </a:r>
          </a:p>
        </p:txBody>
      </p:sp>
      <p:grpSp>
        <p:nvGrpSpPr>
          <p:cNvPr id="42"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43" name="Freeform: Shape 42">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6" name="Oval 45">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Graphic 36" descr="Ajustar página">
            <a:extLst>
              <a:ext uri="{FF2B5EF4-FFF2-40B4-BE49-F238E27FC236}">
                <a16:creationId xmlns:a16="http://schemas.microsoft.com/office/drawing/2014/main" id="{FA07AD66-A44D-D7B5-20C5-990675503B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148" y="1820334"/>
            <a:ext cx="3217333" cy="3217333"/>
          </a:xfrm>
          <a:prstGeom prst="rect">
            <a:avLst/>
          </a:prstGeom>
        </p:spPr>
      </p:pic>
      <p:grpSp>
        <p:nvGrpSpPr>
          <p:cNvPr id="50"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51" name="Freeform: Shape 50">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551C08A2-267C-101F-C0FC-86CBD7511591}"/>
              </a:ext>
            </a:extLst>
          </p:cNvPr>
          <p:cNvSpPr>
            <a:spLocks noGrp="1"/>
          </p:cNvSpPr>
          <p:nvPr>
            <p:ph idx="1"/>
          </p:nvPr>
        </p:nvSpPr>
        <p:spPr>
          <a:xfrm>
            <a:off x="5956783" y="1747592"/>
            <a:ext cx="5217173" cy="4351338"/>
          </a:xfrm>
        </p:spPr>
        <p:txBody>
          <a:bodyPr>
            <a:normAutofit/>
          </a:bodyPr>
          <a:lstStyle/>
          <a:p>
            <a:pPr marL="0" indent="0">
              <a:buNone/>
            </a:pPr>
            <a:endParaRPr lang="es-ES" dirty="0">
              <a:solidFill>
                <a:schemeClr val="bg1"/>
              </a:solidFill>
            </a:endParaRPr>
          </a:p>
          <a:p>
            <a:pPr marL="0" indent="0">
              <a:buNone/>
            </a:pPr>
            <a:r>
              <a:rPr lang="es-ES" dirty="0">
                <a:solidFill>
                  <a:schemeClr val="bg1"/>
                </a:solidFill>
              </a:rPr>
              <a:t>Tamaño de subconjunto de entrenamiento: </a:t>
            </a:r>
            <a:r>
              <a:rPr lang="es-ES" b="1" dirty="0">
                <a:solidFill>
                  <a:schemeClr val="bg1"/>
                </a:solidFill>
              </a:rPr>
              <a:t>960</a:t>
            </a:r>
            <a:r>
              <a:rPr lang="es-ES" dirty="0">
                <a:solidFill>
                  <a:schemeClr val="bg1"/>
                </a:solidFill>
              </a:rPr>
              <a:t> registros.</a:t>
            </a:r>
          </a:p>
          <a:p>
            <a:endParaRPr lang="es-ES" dirty="0">
              <a:solidFill>
                <a:schemeClr val="bg1"/>
              </a:solidFill>
            </a:endParaRPr>
          </a:p>
          <a:p>
            <a:pPr marL="0" indent="0">
              <a:buNone/>
            </a:pPr>
            <a:endParaRPr lang="es-ES" dirty="0">
              <a:solidFill>
                <a:schemeClr val="bg1"/>
              </a:solidFill>
            </a:endParaRPr>
          </a:p>
          <a:p>
            <a:pPr marL="0" indent="0">
              <a:buNone/>
            </a:pPr>
            <a:r>
              <a:rPr lang="es-ES" dirty="0">
                <a:solidFill>
                  <a:schemeClr val="bg1"/>
                </a:solidFill>
              </a:rPr>
              <a:t>Tamaño del subconjunto de test: </a:t>
            </a:r>
            <a:r>
              <a:rPr lang="es-ES" b="1" dirty="0">
                <a:solidFill>
                  <a:schemeClr val="bg1"/>
                </a:solidFill>
              </a:rPr>
              <a:t>412</a:t>
            </a:r>
            <a:r>
              <a:rPr lang="es-ES" dirty="0">
                <a:solidFill>
                  <a:schemeClr val="bg1"/>
                </a:solidFill>
              </a:rPr>
              <a:t> registros.</a:t>
            </a:r>
          </a:p>
          <a:p>
            <a:pPr marL="0" indent="0">
              <a:buNone/>
            </a:pPr>
            <a:endParaRPr lang="es-ES" dirty="0">
              <a:solidFill>
                <a:schemeClr val="bg1"/>
              </a:solidFill>
            </a:endParaRPr>
          </a:p>
        </p:txBody>
      </p:sp>
    </p:spTree>
    <p:extLst>
      <p:ext uri="{BB962C8B-B14F-4D97-AF65-F5344CB8AC3E}">
        <p14:creationId xmlns:p14="http://schemas.microsoft.com/office/powerpoint/2010/main" val="343765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9A0566-5646-B932-D393-F8F805A6EAF7}"/>
              </a:ext>
            </a:extLst>
          </p:cNvPr>
          <p:cNvSpPr>
            <a:spLocks noGrp="1"/>
          </p:cNvSpPr>
          <p:nvPr>
            <p:ph type="title"/>
          </p:nvPr>
        </p:nvSpPr>
        <p:spPr>
          <a:xfrm>
            <a:off x="5644751" y="568517"/>
            <a:ext cx="6161004" cy="886379"/>
          </a:xfrm>
        </p:spPr>
        <p:txBody>
          <a:bodyPr>
            <a:normAutofit/>
          </a:bodyPr>
          <a:lstStyle/>
          <a:p>
            <a:r>
              <a:rPr lang="es-ES">
                <a:solidFill>
                  <a:schemeClr val="bg1"/>
                </a:solidFill>
              </a:rPr>
              <a:t>4. Elección del modelo</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Bar chart">
            <a:extLst>
              <a:ext uri="{FF2B5EF4-FFF2-40B4-BE49-F238E27FC236}">
                <a16:creationId xmlns:a16="http://schemas.microsoft.com/office/drawing/2014/main" id="{7503BA44-C13A-F576-8537-02D58FA3C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CDF526A5-E6D0-CD48-127F-03DF8CA1A798}"/>
              </a:ext>
            </a:extLst>
          </p:cNvPr>
          <p:cNvSpPr>
            <a:spLocks noGrp="1"/>
          </p:cNvSpPr>
          <p:nvPr>
            <p:ph idx="1"/>
          </p:nvPr>
        </p:nvSpPr>
        <p:spPr>
          <a:xfrm>
            <a:off x="6234868" y="1820369"/>
            <a:ext cx="5217173" cy="4351338"/>
          </a:xfrm>
        </p:spPr>
        <p:txBody>
          <a:bodyPr>
            <a:normAutofit/>
          </a:bodyPr>
          <a:lstStyle/>
          <a:p>
            <a:pPr marL="0" indent="0">
              <a:buNone/>
            </a:pPr>
            <a:r>
              <a:rPr lang="es-ES" dirty="0">
                <a:solidFill>
                  <a:schemeClr val="bg1"/>
                </a:solidFill>
              </a:rPr>
              <a:t>Me he decantado por XGB </a:t>
            </a:r>
            <a:r>
              <a:rPr lang="es-ES" dirty="0" err="1">
                <a:solidFill>
                  <a:schemeClr val="bg1"/>
                </a:solidFill>
              </a:rPr>
              <a:t>Classifier</a:t>
            </a:r>
            <a:r>
              <a:rPr lang="es-ES" dirty="0">
                <a:solidFill>
                  <a:schemeClr val="bg1"/>
                </a:solidFill>
              </a:rPr>
              <a:t>:</a:t>
            </a:r>
          </a:p>
          <a:p>
            <a:pPr marL="0" indent="0">
              <a:buNone/>
            </a:pPr>
            <a:endParaRPr lang="es-ES" dirty="0">
              <a:solidFill>
                <a:schemeClr val="bg1"/>
              </a:solidFill>
            </a:endParaRPr>
          </a:p>
          <a:p>
            <a:pPr marL="0" indent="0">
              <a:buNone/>
            </a:pPr>
            <a:r>
              <a:rPr lang="es-ES" b="1" dirty="0">
                <a:solidFill>
                  <a:schemeClr val="bg1"/>
                </a:solidFill>
              </a:rPr>
              <a:t>Eficiencia</a:t>
            </a:r>
            <a:r>
              <a:rPr lang="es-ES" dirty="0">
                <a:solidFill>
                  <a:schemeClr val="bg1"/>
                </a:solidFill>
              </a:rPr>
              <a:t>: es conocido por su velocidad y eficiencia. Utiliza la técnica de “</a:t>
            </a:r>
            <a:r>
              <a:rPr lang="es-ES" dirty="0" err="1">
                <a:solidFill>
                  <a:schemeClr val="bg1"/>
                </a:solidFill>
              </a:rPr>
              <a:t>boosting</a:t>
            </a:r>
            <a:r>
              <a:rPr lang="es-ES" dirty="0">
                <a:solidFill>
                  <a:schemeClr val="bg1"/>
                </a:solidFill>
              </a:rPr>
              <a:t>” para optimizar la precisión del modelo, lo que puede resultar en un rendimiento superior con menos tiempo de cálculo.</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3901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9A0566-5646-B932-D393-F8F805A6EAF7}"/>
              </a:ext>
            </a:extLst>
          </p:cNvPr>
          <p:cNvSpPr>
            <a:spLocks noGrp="1"/>
          </p:cNvSpPr>
          <p:nvPr>
            <p:ph type="title"/>
          </p:nvPr>
        </p:nvSpPr>
        <p:spPr>
          <a:xfrm>
            <a:off x="5644751" y="568517"/>
            <a:ext cx="6161004" cy="886379"/>
          </a:xfrm>
        </p:spPr>
        <p:txBody>
          <a:bodyPr>
            <a:normAutofit/>
          </a:bodyPr>
          <a:lstStyle/>
          <a:p>
            <a:r>
              <a:rPr lang="es-ES">
                <a:solidFill>
                  <a:schemeClr val="bg1"/>
                </a:solidFill>
              </a:rPr>
              <a:t>4. Elección del modelo</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Bar chart">
            <a:extLst>
              <a:ext uri="{FF2B5EF4-FFF2-40B4-BE49-F238E27FC236}">
                <a16:creationId xmlns:a16="http://schemas.microsoft.com/office/drawing/2014/main" id="{7503BA44-C13A-F576-8537-02D58FA3C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CDF526A5-E6D0-CD48-127F-03DF8CA1A798}"/>
              </a:ext>
            </a:extLst>
          </p:cNvPr>
          <p:cNvSpPr>
            <a:spLocks noGrp="1"/>
          </p:cNvSpPr>
          <p:nvPr>
            <p:ph idx="1"/>
          </p:nvPr>
        </p:nvSpPr>
        <p:spPr>
          <a:xfrm>
            <a:off x="6234868" y="1820369"/>
            <a:ext cx="5217173" cy="4351338"/>
          </a:xfrm>
        </p:spPr>
        <p:txBody>
          <a:bodyPr>
            <a:normAutofit fontScale="92500" lnSpcReduction="10000"/>
          </a:bodyPr>
          <a:lstStyle/>
          <a:p>
            <a:pPr marL="0" indent="0">
              <a:buNone/>
            </a:pPr>
            <a:r>
              <a:rPr lang="es-ES" dirty="0">
                <a:solidFill>
                  <a:schemeClr val="bg1"/>
                </a:solidFill>
              </a:rPr>
              <a:t>Me he decantado por XGB </a:t>
            </a:r>
            <a:r>
              <a:rPr lang="es-ES" dirty="0" err="1">
                <a:solidFill>
                  <a:schemeClr val="bg1"/>
                </a:solidFill>
              </a:rPr>
              <a:t>Classifier</a:t>
            </a:r>
            <a:r>
              <a:rPr lang="es-ES" dirty="0">
                <a:solidFill>
                  <a:schemeClr val="bg1"/>
                </a:solidFill>
              </a:rPr>
              <a:t>:</a:t>
            </a:r>
          </a:p>
          <a:p>
            <a:pPr marL="0" indent="0">
              <a:buNone/>
            </a:pPr>
            <a:endParaRPr lang="es-ES" dirty="0">
              <a:solidFill>
                <a:schemeClr val="bg1"/>
              </a:solidFill>
            </a:endParaRPr>
          </a:p>
          <a:p>
            <a:pPr marL="0" indent="0">
              <a:buNone/>
            </a:pPr>
            <a:r>
              <a:rPr lang="es-ES" b="1" dirty="0">
                <a:solidFill>
                  <a:schemeClr val="bg1"/>
                </a:solidFill>
              </a:rPr>
              <a:t>Manejo de </a:t>
            </a:r>
            <a:r>
              <a:rPr lang="es-ES" b="1" dirty="0" err="1">
                <a:solidFill>
                  <a:schemeClr val="bg1"/>
                </a:solidFill>
              </a:rPr>
              <a:t>Overfitting</a:t>
            </a:r>
            <a:r>
              <a:rPr lang="es-ES" b="1" dirty="0">
                <a:solidFill>
                  <a:schemeClr val="bg1"/>
                </a:solidFill>
              </a:rPr>
              <a:t>:</a:t>
            </a:r>
            <a:r>
              <a:rPr lang="es-ES" dirty="0">
                <a:solidFill>
                  <a:schemeClr val="bg1"/>
                </a:solidFill>
              </a:rPr>
              <a:t> tiene incorporada la regularización L1 y L2 (técnicas para evitar el sobreajuste), lo que ayuda a evitar el sobreajuste (</a:t>
            </a:r>
            <a:r>
              <a:rPr lang="es-ES" dirty="0" err="1">
                <a:solidFill>
                  <a:schemeClr val="bg1"/>
                </a:solidFill>
              </a:rPr>
              <a:t>overfitting</a:t>
            </a:r>
            <a:r>
              <a:rPr lang="es-ES" dirty="0">
                <a:solidFill>
                  <a:schemeClr val="bg1"/>
                </a:solidFill>
              </a:rPr>
              <a:t>) del modelo. Esto significa que puede manejar mejor los datos de alta dimensionalidad y prevenir el sobreajuste.</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1124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36EC75-B8AB-2A0A-B613-57870EED36CD}"/>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Descripción del conjunto de datos</a:t>
            </a:r>
          </a:p>
        </p:txBody>
      </p:sp>
      <p:grpSp>
        <p:nvGrpSpPr>
          <p:cNvPr id="76" name="Group 7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7" name="Freeform: Shape 7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8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4" name="Oval 8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7321193A-9AFF-C468-25BA-2818C17A1B58}"/>
              </a:ext>
            </a:extLst>
          </p:cNvPr>
          <p:cNvSpPr>
            <a:spLocks noGrp="1"/>
          </p:cNvSpPr>
          <p:nvPr>
            <p:ph idx="1"/>
          </p:nvPr>
        </p:nvSpPr>
        <p:spPr>
          <a:xfrm>
            <a:off x="6234868" y="1130846"/>
            <a:ext cx="5217173" cy="4351338"/>
          </a:xfrm>
        </p:spPr>
        <p:txBody>
          <a:bodyPr>
            <a:normAutofit/>
          </a:bodyPr>
          <a:lstStyle/>
          <a:p>
            <a:pPr marL="0" indent="0">
              <a:buNone/>
            </a:pPr>
            <a:r>
              <a:rPr lang="es-ES" sz="2000">
                <a:solidFill>
                  <a:schemeClr val="bg1"/>
                </a:solidFill>
              </a:rPr>
              <a:t>El conjunto nace de la recopilación de datos obtenidos de imágenes tomadas a ejemplares de billetes reales y falsos. Para ello, se utilizó una cámara industrial que es usualmente utilizada para la inspección de impresiones.</a:t>
            </a:r>
          </a:p>
          <a:p>
            <a:pPr marL="0" indent="0">
              <a:buNone/>
            </a:pPr>
            <a:endParaRPr lang="es-ES" sz="2000">
              <a:solidFill>
                <a:schemeClr val="bg1"/>
              </a:solidFill>
            </a:endParaRPr>
          </a:p>
          <a:p>
            <a:pPr marL="0" indent="0">
              <a:buNone/>
            </a:pPr>
            <a:r>
              <a:rPr lang="es-ES" sz="2000">
                <a:solidFill>
                  <a:schemeClr val="bg1"/>
                </a:solidFill>
              </a:rPr>
              <a:t>Las imágenes finales tienen un tamaño de 400x400 píxeles.</a:t>
            </a:r>
          </a:p>
          <a:p>
            <a:pPr marL="0" indent="0">
              <a:buNone/>
            </a:pPr>
            <a:endParaRPr lang="es-ES" sz="2000">
              <a:solidFill>
                <a:schemeClr val="bg1"/>
              </a:solidFill>
            </a:endParaRPr>
          </a:p>
          <a:p>
            <a:pPr marL="0" indent="0">
              <a:buNone/>
            </a:pPr>
            <a:r>
              <a:rPr lang="es-ES" sz="2000">
                <a:solidFill>
                  <a:schemeClr val="bg1"/>
                </a:solidFill>
              </a:rPr>
              <a:t>Para la extracción de las características de las imágenes se utilizó la transformada ondícula.</a:t>
            </a:r>
          </a:p>
          <a:p>
            <a:pPr marL="0" indent="0">
              <a:buNone/>
            </a:pPr>
            <a:endParaRPr lang="es-ES" sz="2000">
              <a:solidFill>
                <a:schemeClr val="bg1"/>
              </a:solidFill>
            </a:endParaRPr>
          </a:p>
        </p:txBody>
      </p:sp>
      <p:grpSp>
        <p:nvGrpSpPr>
          <p:cNvPr id="8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89" name="Freeform: Shape 8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8792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9A0566-5646-B932-D393-F8F805A6EAF7}"/>
              </a:ext>
            </a:extLst>
          </p:cNvPr>
          <p:cNvSpPr>
            <a:spLocks noGrp="1"/>
          </p:cNvSpPr>
          <p:nvPr>
            <p:ph type="title"/>
          </p:nvPr>
        </p:nvSpPr>
        <p:spPr>
          <a:xfrm>
            <a:off x="5644751" y="568517"/>
            <a:ext cx="6161004" cy="886379"/>
          </a:xfrm>
        </p:spPr>
        <p:txBody>
          <a:bodyPr>
            <a:normAutofit/>
          </a:bodyPr>
          <a:lstStyle/>
          <a:p>
            <a:r>
              <a:rPr lang="es-ES">
                <a:solidFill>
                  <a:schemeClr val="bg1"/>
                </a:solidFill>
              </a:rPr>
              <a:t>4. Elección del modelo</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Bar chart">
            <a:extLst>
              <a:ext uri="{FF2B5EF4-FFF2-40B4-BE49-F238E27FC236}">
                <a16:creationId xmlns:a16="http://schemas.microsoft.com/office/drawing/2014/main" id="{7503BA44-C13A-F576-8537-02D58FA3C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CDF526A5-E6D0-CD48-127F-03DF8CA1A798}"/>
              </a:ext>
            </a:extLst>
          </p:cNvPr>
          <p:cNvSpPr>
            <a:spLocks noGrp="1"/>
          </p:cNvSpPr>
          <p:nvPr>
            <p:ph idx="1"/>
          </p:nvPr>
        </p:nvSpPr>
        <p:spPr>
          <a:xfrm>
            <a:off x="6234868" y="1820369"/>
            <a:ext cx="5217173" cy="4351338"/>
          </a:xfrm>
        </p:spPr>
        <p:txBody>
          <a:bodyPr>
            <a:normAutofit/>
          </a:bodyPr>
          <a:lstStyle/>
          <a:p>
            <a:pPr marL="0" indent="0">
              <a:buNone/>
            </a:pPr>
            <a:r>
              <a:rPr lang="es-ES" dirty="0">
                <a:solidFill>
                  <a:schemeClr val="bg1"/>
                </a:solidFill>
              </a:rPr>
              <a:t>Me he decantado por XGB </a:t>
            </a:r>
            <a:r>
              <a:rPr lang="es-ES" dirty="0" err="1">
                <a:solidFill>
                  <a:schemeClr val="bg1"/>
                </a:solidFill>
              </a:rPr>
              <a:t>Classifier</a:t>
            </a:r>
            <a:r>
              <a:rPr lang="es-ES" dirty="0">
                <a:solidFill>
                  <a:schemeClr val="bg1"/>
                </a:solidFill>
              </a:rPr>
              <a:t>:</a:t>
            </a:r>
          </a:p>
          <a:p>
            <a:pPr marL="0" indent="0">
              <a:buNone/>
            </a:pPr>
            <a:endParaRPr lang="es-ES" dirty="0">
              <a:solidFill>
                <a:schemeClr val="bg1"/>
              </a:solidFill>
            </a:endParaRPr>
          </a:p>
          <a:p>
            <a:pPr marL="0" indent="0">
              <a:buNone/>
            </a:pPr>
            <a:r>
              <a:rPr lang="es-ES" b="1" dirty="0">
                <a:solidFill>
                  <a:schemeClr val="bg1"/>
                </a:solidFill>
              </a:rPr>
              <a:t>Flexibilidad: </a:t>
            </a:r>
            <a:r>
              <a:rPr lang="es-ES" dirty="0">
                <a:solidFill>
                  <a:schemeClr val="bg1"/>
                </a:solidFill>
              </a:rPr>
              <a:t>puede manejar tanto problemas de clasificación binaria como multiclase. Además, puede manejar datos faltantes, lo que lo hace muy flexible para diferentes conjuntos de datos.</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9047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670870E-D590-DEA1-7674-CA841B58AB8A}"/>
              </a:ext>
            </a:extLst>
          </p:cNvPr>
          <p:cNvSpPr>
            <a:spLocks noGrp="1"/>
          </p:cNvSpPr>
          <p:nvPr>
            <p:ph type="title"/>
          </p:nvPr>
        </p:nvSpPr>
        <p:spPr>
          <a:xfrm>
            <a:off x="6477270" y="368625"/>
            <a:ext cx="4974771" cy="1403498"/>
          </a:xfrm>
        </p:spPr>
        <p:txBody>
          <a:bodyPr anchor="b">
            <a:normAutofit/>
          </a:bodyPr>
          <a:lstStyle/>
          <a:p>
            <a:r>
              <a:rPr lang="es-ES" sz="3600">
                <a:solidFill>
                  <a:schemeClr val="bg1"/>
                </a:solidFill>
              </a:rPr>
              <a:t>5. Desarrollo del modelo</a:t>
            </a:r>
          </a:p>
        </p:txBody>
      </p:sp>
      <p:grpSp>
        <p:nvGrpSpPr>
          <p:cNvPr id="29" name="Group 28">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41571" y="70488"/>
            <a:ext cx="3501861" cy="3501861"/>
            <a:chOff x="4690043" y="291695"/>
            <a:chExt cx="3055711" cy="3055711"/>
          </a:xfrm>
        </p:grpSpPr>
        <p:sp>
          <p:nvSpPr>
            <p:cNvPr id="30" name="Oval 29">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57" y="3240578"/>
            <a:ext cx="3297290" cy="3297290"/>
            <a:chOff x="4690043" y="291695"/>
            <a:chExt cx="3055711" cy="3055711"/>
          </a:xfrm>
        </p:grpSpPr>
        <p:sp>
          <p:nvSpPr>
            <p:cNvPr id="34" name="Oval 33">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30573"/>
            <a:ext cx="3483100" cy="348310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0828" y="1091857"/>
            <a:ext cx="1291642" cy="429215"/>
            <a:chOff x="2504802" y="1755501"/>
            <a:chExt cx="1598829" cy="531293"/>
          </a:xfrm>
          <a:solidFill>
            <a:schemeClr val="bg1"/>
          </a:solidFill>
        </p:grpSpPr>
        <p:sp>
          <p:nvSpPr>
            <p:cNvPr id="40" name="Freeform: Shape 3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5" name="Imagen 4" descr="Pantalla negra con letras blancas&#10;&#10;Descripción generada automáticamente">
            <a:extLst>
              <a:ext uri="{FF2B5EF4-FFF2-40B4-BE49-F238E27FC236}">
                <a16:creationId xmlns:a16="http://schemas.microsoft.com/office/drawing/2014/main" id="{323FD891-F59C-6D52-B286-33B43A05DA1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2465213" y="1113241"/>
            <a:ext cx="2584794" cy="1305320"/>
          </a:xfrm>
          <a:prstGeom prst="rect">
            <a:avLst/>
          </a:prstGeom>
        </p:spPr>
      </p:pic>
      <p:sp>
        <p:nvSpPr>
          <p:cNvPr id="43" name="Oval 42">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93" y="3195231"/>
            <a:ext cx="3281677" cy="328167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Gráfico, Gráfico de rectángulos&#10;&#10;Descripción generada automáticamente">
            <a:extLst>
              <a:ext uri="{FF2B5EF4-FFF2-40B4-BE49-F238E27FC236}">
                <a16:creationId xmlns:a16="http://schemas.microsoft.com/office/drawing/2014/main" id="{E6D22286-8232-4650-5923-7D5A8B08B5A3}"/>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964742" y="3904608"/>
            <a:ext cx="2270379" cy="1895767"/>
          </a:xfrm>
          <a:prstGeom prst="rect">
            <a:avLst/>
          </a:prstGeom>
        </p:spPr>
      </p:pic>
      <p:grpSp>
        <p:nvGrpSpPr>
          <p:cNvPr id="45"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7585" y="3139252"/>
            <a:ext cx="1330536" cy="1330521"/>
            <a:chOff x="5734037" y="3067039"/>
            <a:chExt cx="724483" cy="724489"/>
          </a:xfrm>
          <a:solidFill>
            <a:schemeClr val="bg1"/>
          </a:solidFill>
        </p:grpSpPr>
        <p:sp>
          <p:nvSpPr>
            <p:cNvPr id="46" name="Freeform: Shape 45">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294EC6A4-4AA0-2909-E502-66E751C09FD0}"/>
              </a:ext>
            </a:extLst>
          </p:cNvPr>
          <p:cNvSpPr>
            <a:spLocks noGrp="1"/>
          </p:cNvSpPr>
          <p:nvPr>
            <p:ph idx="1"/>
          </p:nvPr>
        </p:nvSpPr>
        <p:spPr>
          <a:xfrm>
            <a:off x="6477270" y="1958550"/>
            <a:ext cx="4974771" cy="3810301"/>
          </a:xfrm>
        </p:spPr>
        <p:txBody>
          <a:bodyPr anchor="t">
            <a:normAutofit/>
          </a:bodyPr>
          <a:lstStyle/>
          <a:p>
            <a:pPr marL="0" indent="0">
              <a:buNone/>
            </a:pPr>
            <a:r>
              <a:rPr lang="es-ES">
                <a:solidFill>
                  <a:schemeClr val="bg1"/>
                </a:solidFill>
              </a:rPr>
              <a:t>Un modelo de XGB Classifier, para este conjunto de datos, presenta de inicio las siguientes métricas:</a:t>
            </a:r>
          </a:p>
        </p:txBody>
      </p:sp>
    </p:spTree>
    <p:extLst>
      <p:ext uri="{BB962C8B-B14F-4D97-AF65-F5344CB8AC3E}">
        <p14:creationId xmlns:p14="http://schemas.microsoft.com/office/powerpoint/2010/main" val="215850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 name="Rectangle 2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670870E-D590-DEA1-7674-CA841B58AB8A}"/>
              </a:ext>
            </a:extLst>
          </p:cNvPr>
          <p:cNvSpPr>
            <a:spLocks noGrp="1"/>
          </p:cNvSpPr>
          <p:nvPr>
            <p:ph type="title"/>
          </p:nvPr>
        </p:nvSpPr>
        <p:spPr>
          <a:xfrm>
            <a:off x="876059" y="1576354"/>
            <a:ext cx="5217172" cy="1158857"/>
          </a:xfrm>
        </p:spPr>
        <p:txBody>
          <a:bodyPr anchor="b">
            <a:normAutofit/>
          </a:bodyPr>
          <a:lstStyle/>
          <a:p>
            <a:r>
              <a:rPr lang="es-ES" sz="3700" dirty="0">
                <a:solidFill>
                  <a:schemeClr val="bg1"/>
                </a:solidFill>
              </a:rPr>
              <a:t>5. Desarrollo del modelo</a:t>
            </a:r>
          </a:p>
        </p:txBody>
      </p:sp>
      <p:grpSp>
        <p:nvGrpSpPr>
          <p:cNvPr id="277"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278" name="Freeform: Shape 277">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81" name="Oval 280">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3" name="Oval 282">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Imagen 8">
            <a:extLst>
              <a:ext uri="{FF2B5EF4-FFF2-40B4-BE49-F238E27FC236}">
                <a16:creationId xmlns:a16="http://schemas.microsoft.com/office/drawing/2014/main" id="{917ED328-066E-021D-FE20-51F7648D59E4}"/>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326421" y="2074073"/>
            <a:ext cx="5125620" cy="2678135"/>
          </a:xfrm>
          <a:prstGeom prst="rect">
            <a:avLst/>
          </a:prstGeom>
        </p:spPr>
      </p:pic>
      <p:grpSp>
        <p:nvGrpSpPr>
          <p:cNvPr id="285"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286" name="Freeform: Shape 285">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294EC6A4-4AA0-2909-E502-66E751C09FD0}"/>
              </a:ext>
            </a:extLst>
          </p:cNvPr>
          <p:cNvSpPr>
            <a:spLocks noGrp="1"/>
          </p:cNvSpPr>
          <p:nvPr>
            <p:ph idx="1"/>
          </p:nvPr>
        </p:nvSpPr>
        <p:spPr>
          <a:xfrm>
            <a:off x="876058" y="2927829"/>
            <a:ext cx="5217173" cy="4351338"/>
          </a:xfrm>
        </p:spPr>
        <p:txBody>
          <a:bodyPr>
            <a:normAutofit/>
          </a:bodyPr>
          <a:lstStyle/>
          <a:p>
            <a:pPr marL="0" indent="0">
              <a:buNone/>
            </a:pPr>
            <a:r>
              <a:rPr lang="es-ES" dirty="0">
                <a:solidFill>
                  <a:schemeClr val="bg1"/>
                </a:solidFill>
              </a:rPr>
              <a:t>Un modelo de XGB </a:t>
            </a:r>
            <a:r>
              <a:rPr lang="es-ES" dirty="0" err="1">
                <a:solidFill>
                  <a:schemeClr val="bg1"/>
                </a:solidFill>
              </a:rPr>
              <a:t>Classifier</a:t>
            </a:r>
            <a:r>
              <a:rPr lang="es-ES" dirty="0">
                <a:solidFill>
                  <a:schemeClr val="bg1"/>
                </a:solidFill>
              </a:rPr>
              <a:t>, para este conjunto de datos, presenta de inicio las siguientes métricas:</a:t>
            </a:r>
          </a:p>
        </p:txBody>
      </p:sp>
    </p:spTree>
    <p:extLst>
      <p:ext uri="{BB962C8B-B14F-4D97-AF65-F5344CB8AC3E}">
        <p14:creationId xmlns:p14="http://schemas.microsoft.com/office/powerpoint/2010/main" val="390532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29AF30-0DC1-B272-00FF-BE61FC1FD180}"/>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6. Desarrollo avanzado del modelo</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15344B15-667B-3992-30F3-E69255847F43}"/>
              </a:ext>
            </a:extLst>
          </p:cNvPr>
          <p:cNvSpPr>
            <a:spLocks noGrp="1"/>
          </p:cNvSpPr>
          <p:nvPr>
            <p:ph idx="1"/>
          </p:nvPr>
        </p:nvSpPr>
        <p:spPr>
          <a:xfrm>
            <a:off x="6234868" y="1130846"/>
            <a:ext cx="5217173" cy="4351338"/>
          </a:xfrm>
        </p:spPr>
        <p:txBody>
          <a:bodyPr>
            <a:normAutofit/>
          </a:bodyPr>
          <a:lstStyle/>
          <a:p>
            <a:pPr marL="0" indent="0">
              <a:buNone/>
            </a:pPr>
            <a:r>
              <a:rPr lang="es-ES">
                <a:solidFill>
                  <a:schemeClr val="bg1"/>
                </a:solidFill>
              </a:rPr>
              <a:t>A pesar de obtener un modelo perfecto, he decidido hacer uso de algunos de los hiperparámetros disponibles para XGB Classifier, para ello. He realizado la búsqueda de los valores óptimos para estos hiperparámetros.</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29AF30-0DC1-B272-00FF-BE61FC1FD180}"/>
              </a:ext>
            </a:extLst>
          </p:cNvPr>
          <p:cNvSpPr>
            <a:spLocks noGrp="1"/>
          </p:cNvSpPr>
          <p:nvPr>
            <p:ph type="title"/>
          </p:nvPr>
        </p:nvSpPr>
        <p:spPr>
          <a:xfrm>
            <a:off x="740584" y="859808"/>
            <a:ext cx="3543197" cy="2878986"/>
          </a:xfrm>
        </p:spPr>
        <p:txBody>
          <a:bodyPr>
            <a:normAutofit/>
          </a:bodyPr>
          <a:lstStyle/>
          <a:p>
            <a:pPr algn="ctr"/>
            <a:r>
              <a:rPr lang="es-ES">
                <a:solidFill>
                  <a:schemeClr val="bg1"/>
                </a:solidFill>
              </a:rPr>
              <a:t>6. Desarrollo avanzado del modelo</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Marcador de contenido 2">
            <a:extLst>
              <a:ext uri="{FF2B5EF4-FFF2-40B4-BE49-F238E27FC236}">
                <a16:creationId xmlns:a16="http://schemas.microsoft.com/office/drawing/2014/main" id="{15344B15-667B-3992-30F3-E69255847F43}"/>
              </a:ext>
            </a:extLst>
          </p:cNvPr>
          <p:cNvSpPr>
            <a:spLocks noGrp="1"/>
          </p:cNvSpPr>
          <p:nvPr>
            <p:ph idx="1"/>
          </p:nvPr>
        </p:nvSpPr>
        <p:spPr>
          <a:xfrm>
            <a:off x="6477270" y="685805"/>
            <a:ext cx="4974771" cy="5534019"/>
          </a:xfrm>
        </p:spPr>
        <p:txBody>
          <a:bodyPr>
            <a:normAutofit/>
          </a:bodyPr>
          <a:lstStyle/>
          <a:p>
            <a:pPr marL="0" indent="0">
              <a:buNone/>
            </a:pPr>
            <a:r>
              <a:rPr lang="es-ES">
                <a:solidFill>
                  <a:schemeClr val="bg1"/>
                </a:solidFill>
              </a:rPr>
              <a:t>Búsqueda del número de estimadores:</a:t>
            </a:r>
          </a:p>
          <a:p>
            <a:pPr lvl="1"/>
            <a:r>
              <a:rPr lang="es-ES">
                <a:solidFill>
                  <a:schemeClr val="bg1"/>
                </a:solidFill>
              </a:rPr>
              <a:t>El valor óptimo para el número de estimadores, dentro de un rango de 100 a 500, es </a:t>
            </a:r>
            <a:r>
              <a:rPr lang="es-ES" b="1">
                <a:solidFill>
                  <a:schemeClr val="bg1"/>
                </a:solidFill>
              </a:rPr>
              <a:t>100</a:t>
            </a:r>
            <a:r>
              <a:rPr lang="es-ES">
                <a:solidFill>
                  <a:schemeClr val="bg1"/>
                </a:solidFill>
              </a:rPr>
              <a:t>, que mantiene un equilibrio entre complejidad y efectividad.</a:t>
            </a:r>
          </a:p>
        </p:txBody>
      </p:sp>
      <p:pic>
        <p:nvPicPr>
          <p:cNvPr id="5" name="Imagen 4">
            <a:extLst>
              <a:ext uri="{FF2B5EF4-FFF2-40B4-BE49-F238E27FC236}">
                <a16:creationId xmlns:a16="http://schemas.microsoft.com/office/drawing/2014/main" id="{8C2C2985-0442-821A-0CBA-950BB5A6BAFB}"/>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4970699" y="4065246"/>
            <a:ext cx="6513751" cy="2100682"/>
          </a:xfrm>
          <a:prstGeom prst="rect">
            <a:avLst/>
          </a:prstGeom>
        </p:spPr>
      </p:pic>
    </p:spTree>
    <p:extLst>
      <p:ext uri="{BB962C8B-B14F-4D97-AF65-F5344CB8AC3E}">
        <p14:creationId xmlns:p14="http://schemas.microsoft.com/office/powerpoint/2010/main" val="2561832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n 4">
            <a:extLst>
              <a:ext uri="{FF2B5EF4-FFF2-40B4-BE49-F238E27FC236}">
                <a16:creationId xmlns:a16="http://schemas.microsoft.com/office/drawing/2014/main" id="{EDB9E21B-107C-D791-2839-543EF64F9A0A}"/>
              </a:ext>
            </a:extLst>
          </p:cNvPr>
          <p:cNvPicPr>
            <a:picLocks noChangeAspect="1"/>
          </p:cNvPicPr>
          <p:nvPr/>
        </p:nvPicPr>
        <p:blipFill>
          <a:blip r:embed="rId2"/>
          <a:stretch>
            <a:fillRect/>
          </a:stretch>
        </p:blipFill>
        <p:spPr>
          <a:xfrm>
            <a:off x="4912379" y="4247124"/>
            <a:ext cx="6553629" cy="2097160"/>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29AF30-0DC1-B272-00FF-BE61FC1FD180}"/>
              </a:ext>
            </a:extLst>
          </p:cNvPr>
          <p:cNvSpPr>
            <a:spLocks noGrp="1"/>
          </p:cNvSpPr>
          <p:nvPr>
            <p:ph type="title"/>
          </p:nvPr>
        </p:nvSpPr>
        <p:spPr>
          <a:xfrm>
            <a:off x="740584" y="859808"/>
            <a:ext cx="3543197" cy="2878986"/>
          </a:xfrm>
        </p:spPr>
        <p:txBody>
          <a:bodyPr>
            <a:normAutofit/>
          </a:bodyPr>
          <a:lstStyle/>
          <a:p>
            <a:pPr algn="ctr"/>
            <a:r>
              <a:rPr lang="es-ES">
                <a:solidFill>
                  <a:schemeClr val="bg1"/>
                </a:solidFill>
              </a:rPr>
              <a:t>6. Desarrollo avanzado del modelo</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Marcador de contenido 2">
            <a:extLst>
              <a:ext uri="{FF2B5EF4-FFF2-40B4-BE49-F238E27FC236}">
                <a16:creationId xmlns:a16="http://schemas.microsoft.com/office/drawing/2014/main" id="{15344B15-667B-3992-30F3-E69255847F43}"/>
              </a:ext>
            </a:extLst>
          </p:cNvPr>
          <p:cNvSpPr>
            <a:spLocks noGrp="1"/>
          </p:cNvSpPr>
          <p:nvPr>
            <p:ph idx="1"/>
          </p:nvPr>
        </p:nvSpPr>
        <p:spPr>
          <a:xfrm>
            <a:off x="6477270" y="685805"/>
            <a:ext cx="4974771" cy="5534019"/>
          </a:xfrm>
        </p:spPr>
        <p:txBody>
          <a:bodyPr>
            <a:normAutofit/>
          </a:bodyPr>
          <a:lstStyle/>
          <a:p>
            <a:pPr marL="0" indent="0">
              <a:buNone/>
            </a:pPr>
            <a:r>
              <a:rPr lang="es-ES">
                <a:solidFill>
                  <a:schemeClr val="bg1"/>
                </a:solidFill>
              </a:rPr>
              <a:t>Búsqueda de la profundidad máxima:</a:t>
            </a:r>
          </a:p>
          <a:p>
            <a:pPr lvl="1"/>
            <a:r>
              <a:rPr lang="es-ES">
                <a:solidFill>
                  <a:schemeClr val="bg1"/>
                </a:solidFill>
              </a:rPr>
              <a:t>Dado el hiperparámetro anterior, en un rango de 1 a 30 como valor de profundidad, la máxima óptima es de 3 profundidades, que mantiene equilibrio entre complejidad y eficiencia.</a:t>
            </a:r>
          </a:p>
        </p:txBody>
      </p:sp>
    </p:spTree>
    <p:extLst>
      <p:ext uri="{BB962C8B-B14F-4D97-AF65-F5344CB8AC3E}">
        <p14:creationId xmlns:p14="http://schemas.microsoft.com/office/powerpoint/2010/main" val="145155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n 4">
            <a:extLst>
              <a:ext uri="{FF2B5EF4-FFF2-40B4-BE49-F238E27FC236}">
                <a16:creationId xmlns:a16="http://schemas.microsoft.com/office/drawing/2014/main" id="{4791121D-3E36-D13A-C389-625C6E5CE66C}"/>
              </a:ext>
            </a:extLst>
          </p:cNvPr>
          <p:cNvPicPr>
            <a:picLocks noChangeAspect="1"/>
          </p:cNvPicPr>
          <p:nvPr/>
        </p:nvPicPr>
        <p:blipFill>
          <a:blip r:embed="rId2"/>
          <a:stretch>
            <a:fillRect/>
          </a:stretch>
        </p:blipFill>
        <p:spPr>
          <a:xfrm>
            <a:off x="5018123" y="4457763"/>
            <a:ext cx="6272075" cy="2022742"/>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29AF30-0DC1-B272-00FF-BE61FC1FD180}"/>
              </a:ext>
            </a:extLst>
          </p:cNvPr>
          <p:cNvSpPr>
            <a:spLocks noGrp="1"/>
          </p:cNvSpPr>
          <p:nvPr>
            <p:ph type="title"/>
          </p:nvPr>
        </p:nvSpPr>
        <p:spPr>
          <a:xfrm>
            <a:off x="740584" y="859808"/>
            <a:ext cx="3543197" cy="2878986"/>
          </a:xfrm>
        </p:spPr>
        <p:txBody>
          <a:bodyPr>
            <a:normAutofit/>
          </a:bodyPr>
          <a:lstStyle/>
          <a:p>
            <a:pPr algn="ctr"/>
            <a:r>
              <a:rPr lang="es-ES">
                <a:solidFill>
                  <a:schemeClr val="bg1"/>
                </a:solidFill>
              </a:rPr>
              <a:t>6. Desarrollo avanzado del modelo</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Marcador de contenido 2">
            <a:extLst>
              <a:ext uri="{FF2B5EF4-FFF2-40B4-BE49-F238E27FC236}">
                <a16:creationId xmlns:a16="http://schemas.microsoft.com/office/drawing/2014/main" id="{15344B15-667B-3992-30F3-E69255847F43}"/>
              </a:ext>
            </a:extLst>
          </p:cNvPr>
          <p:cNvSpPr>
            <a:spLocks noGrp="1"/>
          </p:cNvSpPr>
          <p:nvPr>
            <p:ph idx="1"/>
          </p:nvPr>
        </p:nvSpPr>
        <p:spPr>
          <a:xfrm>
            <a:off x="6477270" y="685805"/>
            <a:ext cx="4974771" cy="5534019"/>
          </a:xfrm>
        </p:spPr>
        <p:txBody>
          <a:bodyPr>
            <a:normAutofit/>
          </a:bodyPr>
          <a:lstStyle/>
          <a:p>
            <a:pPr marL="0" indent="0">
              <a:buNone/>
            </a:pPr>
            <a:r>
              <a:rPr lang="es-ES">
                <a:solidFill>
                  <a:schemeClr val="bg1"/>
                </a:solidFill>
              </a:rPr>
              <a:t>Búsqueda del rango de aprendizaje:</a:t>
            </a:r>
          </a:p>
          <a:p>
            <a:pPr lvl="1"/>
            <a:r>
              <a:rPr lang="es-ES">
                <a:solidFill>
                  <a:schemeClr val="bg1"/>
                </a:solidFill>
              </a:rPr>
              <a:t>Dados los hiperparámetros anteriores, y dentro de un rango de valores tales como 0’01, 0’1, 0’3 , 0’5 y 1, el valor óptimo para el rango de aprendizaje es de </a:t>
            </a:r>
            <a:r>
              <a:rPr lang="es-ES" b="1">
                <a:solidFill>
                  <a:schemeClr val="bg1"/>
                </a:solidFill>
              </a:rPr>
              <a:t>0’3</a:t>
            </a:r>
            <a:r>
              <a:rPr lang="es-ES">
                <a:solidFill>
                  <a:schemeClr val="bg1"/>
                </a:solidFill>
              </a:rPr>
              <a:t>, que mantiene el equilibrio entre complejidad y eficiencia.</a:t>
            </a:r>
          </a:p>
        </p:txBody>
      </p:sp>
    </p:spTree>
    <p:extLst>
      <p:ext uri="{BB962C8B-B14F-4D97-AF65-F5344CB8AC3E}">
        <p14:creationId xmlns:p14="http://schemas.microsoft.com/office/powerpoint/2010/main" val="3094255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30F0AE-FC0E-D9EB-5720-92B75633B0C8}"/>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Resultados obtenidos</a:t>
            </a:r>
          </a:p>
        </p:txBody>
      </p:sp>
      <p:sp>
        <p:nvSpPr>
          <p:cNvPr id="3" name="Marcador de texto 2">
            <a:extLst>
              <a:ext uri="{FF2B5EF4-FFF2-40B4-BE49-F238E27FC236}">
                <a16:creationId xmlns:a16="http://schemas.microsoft.com/office/drawing/2014/main" id="{87F17AC6-6D15-E4D2-DF6D-42247C8491EF}"/>
              </a:ext>
            </a:extLst>
          </p:cNvPr>
          <p:cNvSpPr>
            <a:spLocks noGrp="1"/>
          </p:cNvSpPr>
          <p:nvPr>
            <p:ph type="body" idx="1"/>
          </p:nvPr>
        </p:nvSpPr>
        <p:spPr>
          <a:xfrm>
            <a:off x="3820817" y="4409960"/>
            <a:ext cx="4508641" cy="1116414"/>
          </a:xfrm>
        </p:spPr>
        <p:txBody>
          <a:bodyPr vert="horz" lIns="91440" tIns="45720" rIns="91440" bIns="45720" rtlCol="0">
            <a:normAutofit/>
          </a:bodyPr>
          <a:lstStyle/>
          <a:p>
            <a:pPr algn="ctr"/>
            <a:r>
              <a:rPr lang="en-US" sz="2000" kern="1200">
                <a:solidFill>
                  <a:schemeClr val="bg1"/>
                </a:solidFill>
                <a:latin typeface="+mn-lt"/>
                <a:ea typeface="+mn-ea"/>
                <a:cs typeface="+mn-cs"/>
              </a:rPr>
              <a:t>En base a la creación de un modelo con base en sus hiperparámetros óptimos.</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3595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aphic 38">
            <a:extLst>
              <a:ext uri="{FF2B5EF4-FFF2-40B4-BE49-F238E27FC236}">
                <a16:creationId xmlns:a16="http://schemas.microsoft.com/office/drawing/2014/main" id="{5ECDEC52-15F3-49DD-BCBA-A0533E540F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87475" y="341125"/>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9EE397E3-43A2-4524-8550-ADE3AE3AB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5F6E3BF-04CB-4B08-A2F8-180577714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4478CD8A-FF59-40AD-8101-D685A2FEF6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555" y="1289904"/>
            <a:ext cx="5145145" cy="4483168"/>
            <a:chOff x="1674895" y="1345036"/>
            <a:chExt cx="5428610" cy="4210939"/>
          </a:xfrm>
        </p:grpSpPr>
        <p:sp>
          <p:nvSpPr>
            <p:cNvPr id="19" name="Rectangle 18">
              <a:extLst>
                <a:ext uri="{FF2B5EF4-FFF2-40B4-BE49-F238E27FC236}">
                  <a16:creationId xmlns:a16="http://schemas.microsoft.com/office/drawing/2014/main" id="{F5134B80-595D-48FB-B98E-C3A6E094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9362DC-121F-433C-B156-4C6BA7180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B410157D-B333-4FC1-952E-FB1E4A1F8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699" y="1187311"/>
            <a:ext cx="5089552" cy="448337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5E38CF-3757-DFF6-C20C-0598725E37F7}"/>
              </a:ext>
            </a:extLst>
          </p:cNvPr>
          <p:cNvSpPr>
            <a:spLocks noGrp="1"/>
          </p:cNvSpPr>
          <p:nvPr>
            <p:ph type="title"/>
          </p:nvPr>
        </p:nvSpPr>
        <p:spPr>
          <a:xfrm>
            <a:off x="1480457" y="1634064"/>
            <a:ext cx="3971831" cy="2771334"/>
          </a:xfrm>
        </p:spPr>
        <p:txBody>
          <a:bodyPr vert="horz" lIns="91440" tIns="45720" rIns="91440" bIns="45720" rtlCol="0" anchor="b">
            <a:normAutofit/>
          </a:bodyPr>
          <a:lstStyle/>
          <a:p>
            <a:pPr algn="ctr"/>
            <a:r>
              <a:rPr lang="en-US" sz="5400" kern="1200">
                <a:solidFill>
                  <a:schemeClr val="bg1"/>
                </a:solidFill>
                <a:latin typeface="+mj-lt"/>
                <a:ea typeface="+mj-ea"/>
                <a:cs typeface="+mj-cs"/>
              </a:rPr>
              <a:t>1. Métricas generales</a:t>
            </a:r>
          </a:p>
        </p:txBody>
      </p:sp>
      <p:sp>
        <p:nvSpPr>
          <p:cNvPr id="3" name="Marcador de contenido 2">
            <a:extLst>
              <a:ext uri="{FF2B5EF4-FFF2-40B4-BE49-F238E27FC236}">
                <a16:creationId xmlns:a16="http://schemas.microsoft.com/office/drawing/2014/main" id="{6CA82E95-C694-D2C7-2FB3-F9B96E7ADB99}"/>
              </a:ext>
            </a:extLst>
          </p:cNvPr>
          <p:cNvSpPr>
            <a:spLocks noGrp="1"/>
          </p:cNvSpPr>
          <p:nvPr>
            <p:ph idx="1"/>
          </p:nvPr>
        </p:nvSpPr>
        <p:spPr>
          <a:xfrm>
            <a:off x="1676412" y="4497473"/>
            <a:ext cx="3624471" cy="811604"/>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Obtenemos un modelo con unas métricas perfectas:</a:t>
            </a:r>
          </a:p>
        </p:txBody>
      </p:sp>
      <p:sp>
        <p:nvSpPr>
          <p:cNvPr id="24" name="Oval 23">
            <a:extLst>
              <a:ext uri="{FF2B5EF4-FFF2-40B4-BE49-F238E27FC236}">
                <a16:creationId xmlns:a16="http://schemas.microsoft.com/office/drawing/2014/main" id="{DFE66D7D-ABDD-4F6B-A637-3A3A2ACE1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2D1AF5D9-E67F-4DB6-8615-293D22495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Imagen 6">
            <a:extLst>
              <a:ext uri="{FF2B5EF4-FFF2-40B4-BE49-F238E27FC236}">
                <a16:creationId xmlns:a16="http://schemas.microsoft.com/office/drawing/2014/main" id="{81791847-73BF-3E20-156C-1BDC34A5C48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363222" y="2236528"/>
            <a:ext cx="4917844" cy="2385154"/>
          </a:xfrm>
          <a:prstGeom prst="rect">
            <a:avLst/>
          </a:prstGeom>
        </p:spPr>
      </p:pic>
    </p:spTree>
    <p:extLst>
      <p:ext uri="{BB962C8B-B14F-4D97-AF65-F5344CB8AC3E}">
        <p14:creationId xmlns:p14="http://schemas.microsoft.com/office/powerpoint/2010/main" val="459567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aphic 38">
            <a:extLst>
              <a:ext uri="{FF2B5EF4-FFF2-40B4-BE49-F238E27FC236}">
                <a16:creationId xmlns:a16="http://schemas.microsoft.com/office/drawing/2014/main" id="{5ECDEC52-15F3-49DD-BCBA-A0533E540F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87475" y="341125"/>
            <a:ext cx="1910252" cy="709660"/>
            <a:chOff x="2267504" y="2540250"/>
            <a:chExt cx="1990951" cy="739640"/>
          </a:xfrm>
          <a:solidFill>
            <a:schemeClr val="bg1"/>
          </a:solidFill>
        </p:grpSpPr>
        <p:sp>
          <p:nvSpPr>
            <p:cNvPr id="13" name="Freeform: Shape 12">
              <a:extLst>
                <a:ext uri="{FF2B5EF4-FFF2-40B4-BE49-F238E27FC236}">
                  <a16:creationId xmlns:a16="http://schemas.microsoft.com/office/drawing/2014/main" id="{9EE397E3-43A2-4524-8550-ADE3AE3AB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5F6E3BF-04CB-4B08-A2F8-180577714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4478CD8A-FF59-40AD-8101-D685A2FEF6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555" y="1289904"/>
            <a:ext cx="5145145" cy="4483168"/>
            <a:chOff x="1674895" y="1345036"/>
            <a:chExt cx="5428610" cy="4210939"/>
          </a:xfrm>
        </p:grpSpPr>
        <p:sp>
          <p:nvSpPr>
            <p:cNvPr id="17" name="Rectangle 16">
              <a:extLst>
                <a:ext uri="{FF2B5EF4-FFF2-40B4-BE49-F238E27FC236}">
                  <a16:creationId xmlns:a16="http://schemas.microsoft.com/office/drawing/2014/main" id="{F5134B80-595D-48FB-B98E-C3A6E094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9362DC-121F-433C-B156-4C6BA7180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B410157D-B333-4FC1-952E-FB1E4A1F8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699" y="1187311"/>
            <a:ext cx="5089552" cy="448337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AC04621-65DE-F93E-47D2-7522A19AED0C}"/>
              </a:ext>
            </a:extLst>
          </p:cNvPr>
          <p:cNvSpPr>
            <a:spLocks noGrp="1"/>
          </p:cNvSpPr>
          <p:nvPr>
            <p:ph type="title"/>
          </p:nvPr>
        </p:nvSpPr>
        <p:spPr>
          <a:xfrm>
            <a:off x="1480457" y="1634064"/>
            <a:ext cx="3971831" cy="2771334"/>
          </a:xfrm>
        </p:spPr>
        <p:txBody>
          <a:bodyPr vert="horz" lIns="91440" tIns="45720" rIns="91440" bIns="45720" rtlCol="0" anchor="b">
            <a:normAutofit/>
          </a:bodyPr>
          <a:lstStyle/>
          <a:p>
            <a:pPr algn="ctr"/>
            <a:r>
              <a:rPr lang="en-US" sz="5400" kern="1200">
                <a:solidFill>
                  <a:schemeClr val="bg1"/>
                </a:solidFill>
                <a:latin typeface="+mj-lt"/>
                <a:ea typeface="+mj-ea"/>
                <a:cs typeface="+mj-cs"/>
              </a:rPr>
              <a:t>2. Matriz de confusión</a:t>
            </a:r>
          </a:p>
        </p:txBody>
      </p:sp>
      <p:sp>
        <p:nvSpPr>
          <p:cNvPr id="3" name="Marcador de contenido 2">
            <a:extLst>
              <a:ext uri="{FF2B5EF4-FFF2-40B4-BE49-F238E27FC236}">
                <a16:creationId xmlns:a16="http://schemas.microsoft.com/office/drawing/2014/main" id="{8BDB5F4E-CCCE-9FD5-4B81-A72E741B9B35}"/>
              </a:ext>
            </a:extLst>
          </p:cNvPr>
          <p:cNvSpPr>
            <a:spLocks noGrp="1"/>
          </p:cNvSpPr>
          <p:nvPr>
            <p:ph idx="1"/>
          </p:nvPr>
        </p:nvSpPr>
        <p:spPr>
          <a:xfrm>
            <a:off x="1676412" y="4497473"/>
            <a:ext cx="3624471" cy="811604"/>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El modelo no presenta falsos positivos ni falsos negativos:</a:t>
            </a:r>
          </a:p>
        </p:txBody>
      </p:sp>
      <p:sp>
        <p:nvSpPr>
          <p:cNvPr id="22" name="Oval 21">
            <a:extLst>
              <a:ext uri="{FF2B5EF4-FFF2-40B4-BE49-F238E27FC236}">
                <a16:creationId xmlns:a16="http://schemas.microsoft.com/office/drawing/2014/main" id="{DFE66D7D-ABDD-4F6B-A637-3A3A2ACE1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2D1AF5D9-E67F-4DB6-8615-293D22495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Imagen 4">
            <a:extLst>
              <a:ext uri="{FF2B5EF4-FFF2-40B4-BE49-F238E27FC236}">
                <a16:creationId xmlns:a16="http://schemas.microsoft.com/office/drawing/2014/main" id="{E2DD996C-B2C8-88FE-105D-5126F04E89D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363222" y="1375905"/>
            <a:ext cx="4917844" cy="4106399"/>
          </a:xfrm>
          <a:prstGeom prst="rect">
            <a:avLst/>
          </a:prstGeom>
        </p:spPr>
      </p:pic>
    </p:spTree>
    <p:extLst>
      <p:ext uri="{BB962C8B-B14F-4D97-AF65-F5344CB8AC3E}">
        <p14:creationId xmlns:p14="http://schemas.microsoft.com/office/powerpoint/2010/main" val="240844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5084E0-9ECE-826D-6A6C-4F291F89B37D}"/>
              </a:ext>
            </a:extLst>
          </p:cNvPr>
          <p:cNvSpPr>
            <a:spLocks noGrp="1"/>
          </p:cNvSpPr>
          <p:nvPr>
            <p:ph type="title"/>
          </p:nvPr>
        </p:nvSpPr>
        <p:spPr>
          <a:xfrm>
            <a:off x="1102368" y="1877492"/>
            <a:ext cx="4030132" cy="3215373"/>
          </a:xfrm>
        </p:spPr>
        <p:txBody>
          <a:bodyPr>
            <a:normAutofit/>
          </a:bodyPr>
          <a:lstStyle/>
          <a:p>
            <a:pPr algn="ctr"/>
            <a:r>
              <a:rPr lang="es-ES" dirty="0">
                <a:solidFill>
                  <a:schemeClr val="bg1"/>
                </a:solidFill>
              </a:rPr>
              <a:t>Referencias del conjunto de datos</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7E38953A-86EC-BB09-4B0C-E4B61791350C}"/>
              </a:ext>
            </a:extLst>
          </p:cNvPr>
          <p:cNvSpPr>
            <a:spLocks noGrp="1"/>
          </p:cNvSpPr>
          <p:nvPr>
            <p:ph idx="1"/>
          </p:nvPr>
        </p:nvSpPr>
        <p:spPr>
          <a:xfrm>
            <a:off x="6234868" y="1130846"/>
            <a:ext cx="5217173" cy="4351338"/>
          </a:xfrm>
        </p:spPr>
        <p:txBody>
          <a:bodyPr>
            <a:normAutofit/>
          </a:bodyPr>
          <a:lstStyle/>
          <a:p>
            <a:pPr marL="0" indent="0">
              <a:buNone/>
            </a:pPr>
            <a:r>
              <a:rPr lang="es-ES" sz="2000" dirty="0">
                <a:solidFill>
                  <a:schemeClr val="bg1"/>
                </a:solidFill>
              </a:rPr>
              <a:t>El conjunto de datos es obra de </a:t>
            </a:r>
            <a:r>
              <a:rPr lang="es-ES" sz="2000" dirty="0" err="1">
                <a:solidFill>
                  <a:schemeClr val="bg1"/>
                </a:solidFill>
              </a:rPr>
              <a:t>Volker</a:t>
            </a:r>
            <a:r>
              <a:rPr lang="es-ES" sz="2000" dirty="0">
                <a:solidFill>
                  <a:schemeClr val="bg1"/>
                </a:solidFill>
              </a:rPr>
              <a:t> </a:t>
            </a:r>
            <a:r>
              <a:rPr lang="es-ES" sz="2000" dirty="0" err="1">
                <a:solidFill>
                  <a:schemeClr val="bg1"/>
                </a:solidFill>
              </a:rPr>
              <a:t>Lohweg</a:t>
            </a:r>
            <a:r>
              <a:rPr lang="es-ES" sz="2000" dirty="0">
                <a:solidFill>
                  <a:schemeClr val="bg1"/>
                </a:solidFill>
              </a:rPr>
              <a:t>, un ingeniero alemán y profesor de procesamiento de imágenes e información en la Universidad Técnica de </a:t>
            </a:r>
            <a:r>
              <a:rPr lang="es-ES" sz="2000" dirty="0" err="1">
                <a:solidFill>
                  <a:schemeClr val="bg1"/>
                </a:solidFill>
              </a:rPr>
              <a:t>Ostwestfalen-Lippe</a:t>
            </a:r>
            <a:r>
              <a:rPr lang="es-ES" sz="2000" dirty="0">
                <a:solidFill>
                  <a:schemeClr val="bg1"/>
                </a:solidFill>
              </a:rPr>
              <a:t> en </a:t>
            </a:r>
            <a:r>
              <a:rPr lang="es-ES" sz="2000" dirty="0" err="1">
                <a:solidFill>
                  <a:schemeClr val="bg1"/>
                </a:solidFill>
              </a:rPr>
              <a:t>Lemgo</a:t>
            </a:r>
            <a:r>
              <a:rPr lang="es-ES" sz="2000" dirty="0">
                <a:solidFill>
                  <a:schemeClr val="bg1"/>
                </a:solidFill>
              </a:rPr>
              <a:t>, Alemania. Se especializa en el campo de la automatización inteligente y ha sido director del Instituto de Tecnología de la Información Industrial de la TH OWL desde 2017.</a:t>
            </a:r>
          </a:p>
          <a:p>
            <a:pPr marL="0" indent="0">
              <a:buNone/>
            </a:pPr>
            <a:r>
              <a:rPr lang="es-ES" sz="2000" dirty="0">
                <a:solidFill>
                  <a:schemeClr val="bg1"/>
                </a:solidFill>
              </a:rPr>
              <a:t>El conjunto de datos ha sido obtenido de UC Irvine, una plataforma con cientos de conjuntos publicados, del cual he podido obtener información sobre el conjunto, y enlaces relativos a artículos de interés donde es mencionado.</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8829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aphic 38">
            <a:extLst>
              <a:ext uri="{FF2B5EF4-FFF2-40B4-BE49-F238E27FC236}">
                <a16:creationId xmlns:a16="http://schemas.microsoft.com/office/drawing/2014/main" id="{5ECDEC52-15F3-49DD-BCBA-A0533E540F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87475" y="341125"/>
            <a:ext cx="1910252" cy="709660"/>
            <a:chOff x="2267504" y="2540250"/>
            <a:chExt cx="1990951" cy="739640"/>
          </a:xfrm>
          <a:solidFill>
            <a:schemeClr val="bg1"/>
          </a:solidFill>
        </p:grpSpPr>
        <p:sp>
          <p:nvSpPr>
            <p:cNvPr id="13" name="Freeform: Shape 12">
              <a:extLst>
                <a:ext uri="{FF2B5EF4-FFF2-40B4-BE49-F238E27FC236}">
                  <a16:creationId xmlns:a16="http://schemas.microsoft.com/office/drawing/2014/main" id="{9EE397E3-43A2-4524-8550-ADE3AE3AB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5F6E3BF-04CB-4B08-A2F8-180577714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4478CD8A-FF59-40AD-8101-D685A2FEF6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555" y="1289904"/>
            <a:ext cx="5145145" cy="4483168"/>
            <a:chOff x="1674895" y="1345036"/>
            <a:chExt cx="5428610" cy="4210939"/>
          </a:xfrm>
        </p:grpSpPr>
        <p:sp>
          <p:nvSpPr>
            <p:cNvPr id="17" name="Rectangle 16">
              <a:extLst>
                <a:ext uri="{FF2B5EF4-FFF2-40B4-BE49-F238E27FC236}">
                  <a16:creationId xmlns:a16="http://schemas.microsoft.com/office/drawing/2014/main" id="{F5134B80-595D-48FB-B98E-C3A6E094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9362DC-121F-433C-B156-4C6BA7180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B410157D-B333-4FC1-952E-FB1E4A1F8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699" y="1187311"/>
            <a:ext cx="5089552" cy="448337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285C5B-4B5F-28EE-49C6-C50B2044CBF7}"/>
              </a:ext>
            </a:extLst>
          </p:cNvPr>
          <p:cNvSpPr>
            <a:spLocks noGrp="1"/>
          </p:cNvSpPr>
          <p:nvPr>
            <p:ph type="title"/>
          </p:nvPr>
        </p:nvSpPr>
        <p:spPr>
          <a:xfrm>
            <a:off x="1480457" y="1634064"/>
            <a:ext cx="3971831" cy="2771334"/>
          </a:xfrm>
        </p:spPr>
        <p:txBody>
          <a:bodyPr vert="horz" lIns="91440" tIns="45720" rIns="91440" bIns="45720" rtlCol="0" anchor="b">
            <a:normAutofit/>
          </a:bodyPr>
          <a:lstStyle/>
          <a:p>
            <a:pPr algn="ctr"/>
            <a:r>
              <a:rPr lang="en-US" sz="5400" kern="1200">
                <a:solidFill>
                  <a:schemeClr val="bg1"/>
                </a:solidFill>
                <a:latin typeface="+mj-lt"/>
                <a:ea typeface="+mj-ea"/>
                <a:cs typeface="+mj-cs"/>
              </a:rPr>
              <a:t>3. Área bajo la curva ROC</a:t>
            </a:r>
          </a:p>
        </p:txBody>
      </p:sp>
      <p:sp>
        <p:nvSpPr>
          <p:cNvPr id="3" name="Marcador de contenido 2">
            <a:extLst>
              <a:ext uri="{FF2B5EF4-FFF2-40B4-BE49-F238E27FC236}">
                <a16:creationId xmlns:a16="http://schemas.microsoft.com/office/drawing/2014/main" id="{27BC6C91-EE9C-1C1C-6B8D-CCCACE951642}"/>
              </a:ext>
            </a:extLst>
          </p:cNvPr>
          <p:cNvSpPr>
            <a:spLocks noGrp="1"/>
          </p:cNvSpPr>
          <p:nvPr>
            <p:ph idx="1"/>
          </p:nvPr>
        </p:nvSpPr>
        <p:spPr>
          <a:xfrm>
            <a:off x="1676412" y="4497473"/>
            <a:ext cx="3624471" cy="811604"/>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El modelo presenta una gráfica propia de un modelo perfecto:</a:t>
            </a:r>
          </a:p>
        </p:txBody>
      </p:sp>
      <p:sp>
        <p:nvSpPr>
          <p:cNvPr id="22" name="Oval 21">
            <a:extLst>
              <a:ext uri="{FF2B5EF4-FFF2-40B4-BE49-F238E27FC236}">
                <a16:creationId xmlns:a16="http://schemas.microsoft.com/office/drawing/2014/main" id="{DFE66D7D-ABDD-4F6B-A637-3A3A2ACE1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2D1AF5D9-E67F-4DB6-8615-293D22495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307" y="4580404"/>
            <a:ext cx="406409" cy="406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Imagen 4">
            <a:extLst>
              <a:ext uri="{FF2B5EF4-FFF2-40B4-BE49-F238E27FC236}">
                <a16:creationId xmlns:a16="http://schemas.microsoft.com/office/drawing/2014/main" id="{015F13D0-46B3-0F5D-9CC1-9289E7CEAB77}"/>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363222" y="2144318"/>
            <a:ext cx="4917844" cy="2569573"/>
          </a:xfrm>
          <a:prstGeom prst="rect">
            <a:avLst/>
          </a:prstGeom>
        </p:spPr>
      </p:pic>
    </p:spTree>
    <p:extLst>
      <p:ext uri="{BB962C8B-B14F-4D97-AF65-F5344CB8AC3E}">
        <p14:creationId xmlns:p14="http://schemas.microsoft.com/office/powerpoint/2010/main" val="35631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9650CB3-A0CC-1D7B-D6DE-8698CD20A59E}"/>
              </a:ext>
            </a:extLst>
          </p:cNvPr>
          <p:cNvSpPr>
            <a:spLocks noGrp="1"/>
          </p:cNvSpPr>
          <p:nvPr>
            <p:ph type="title"/>
          </p:nvPr>
        </p:nvSpPr>
        <p:spPr>
          <a:xfrm>
            <a:off x="946521" y="396117"/>
            <a:ext cx="5217172" cy="1158857"/>
          </a:xfrm>
        </p:spPr>
        <p:txBody>
          <a:bodyPr anchor="b">
            <a:normAutofit/>
          </a:bodyPr>
          <a:lstStyle/>
          <a:p>
            <a:r>
              <a:rPr lang="es-ES" sz="4100">
                <a:solidFill>
                  <a:schemeClr val="bg1"/>
                </a:solidFill>
              </a:rPr>
              <a:t>4. Curva de aprendizaje</a:t>
            </a:r>
          </a:p>
        </p:txBody>
      </p:sp>
      <p:sp>
        <p:nvSpPr>
          <p:cNvPr id="14"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Marcador de contenido 2">
            <a:extLst>
              <a:ext uri="{FF2B5EF4-FFF2-40B4-BE49-F238E27FC236}">
                <a16:creationId xmlns:a16="http://schemas.microsoft.com/office/drawing/2014/main" id="{A4A73AC9-EDFF-A72A-29D9-24C05C35D428}"/>
              </a:ext>
            </a:extLst>
          </p:cNvPr>
          <p:cNvSpPr>
            <a:spLocks noGrp="1"/>
          </p:cNvSpPr>
          <p:nvPr>
            <p:ph idx="1"/>
          </p:nvPr>
        </p:nvSpPr>
        <p:spPr>
          <a:xfrm>
            <a:off x="946520" y="1747592"/>
            <a:ext cx="5217173" cy="4351338"/>
          </a:xfrm>
        </p:spPr>
        <p:txBody>
          <a:bodyPr>
            <a:normAutofit/>
          </a:bodyPr>
          <a:lstStyle/>
          <a:p>
            <a:pPr marL="0" indent="0">
              <a:buNone/>
            </a:pPr>
            <a:r>
              <a:rPr lang="es-ES">
                <a:solidFill>
                  <a:schemeClr val="bg1"/>
                </a:solidFill>
              </a:rPr>
              <a:t>El modelo presenta una curva de aprendizaje con una tendencia ascendente, que acaba convergiendo con el modelo de entrenamiento en el valor máximo de accuracy:</a:t>
            </a:r>
          </a:p>
        </p:txBody>
      </p:sp>
      <p:grpSp>
        <p:nvGrpSpPr>
          <p:cNvPr id="18" name="Group 17">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19"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3" name="Freeform: Shape 22">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0"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1" name="Freeform: Shape 20">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26" name="Group 25">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27"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8" name="Freeform: Shape 197">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8"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9" name="Freeform: Shape 28">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7" name="Imagen 6">
            <a:extLst>
              <a:ext uri="{FF2B5EF4-FFF2-40B4-BE49-F238E27FC236}">
                <a16:creationId xmlns:a16="http://schemas.microsoft.com/office/drawing/2014/main" id="{63FEBFDD-49CD-5C82-2C39-D573B19CCB41}"/>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337683" y="2687441"/>
            <a:ext cx="5385775" cy="2894853"/>
          </a:xfrm>
          <a:prstGeom prst="rect">
            <a:avLst/>
          </a:prstGeom>
        </p:spPr>
      </p:pic>
    </p:spTree>
    <p:extLst>
      <p:ext uri="{BB962C8B-B14F-4D97-AF65-F5344CB8AC3E}">
        <p14:creationId xmlns:p14="http://schemas.microsoft.com/office/powerpoint/2010/main" val="3295808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30F0AE-FC0E-D9EB-5720-92B75633B0C8}"/>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Conclusiones</a:t>
            </a:r>
          </a:p>
        </p:txBody>
      </p:sp>
      <p:sp>
        <p:nvSpPr>
          <p:cNvPr id="3" name="Marcador de texto 2">
            <a:extLst>
              <a:ext uri="{FF2B5EF4-FFF2-40B4-BE49-F238E27FC236}">
                <a16:creationId xmlns:a16="http://schemas.microsoft.com/office/drawing/2014/main" id="{87F17AC6-6D15-E4D2-DF6D-42247C8491EF}"/>
              </a:ext>
            </a:extLst>
          </p:cNvPr>
          <p:cNvSpPr>
            <a:spLocks noGrp="1"/>
          </p:cNvSpPr>
          <p:nvPr>
            <p:ph type="body" idx="1"/>
          </p:nvPr>
        </p:nvSpPr>
        <p:spPr>
          <a:xfrm>
            <a:off x="3820817" y="4409960"/>
            <a:ext cx="4508641" cy="1116414"/>
          </a:xfrm>
        </p:spPr>
        <p:txBody>
          <a:bodyPr vert="horz" lIns="91440" tIns="45720" rIns="91440" bIns="45720" rtlCol="0">
            <a:normAutofit/>
          </a:bodyPr>
          <a:lstStyle/>
          <a:p>
            <a:pPr algn="ctr"/>
            <a:r>
              <a:rPr lang="en-US" sz="2000" kern="1200">
                <a:solidFill>
                  <a:schemeClr val="bg1"/>
                </a:solidFill>
                <a:latin typeface="+mn-lt"/>
                <a:ea typeface="+mn-ea"/>
                <a:cs typeface="+mn-cs"/>
              </a:rPr>
              <a:t>¿Qué deducciones sacamos de este proyecto?</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88580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ítulo 1">
            <a:extLst>
              <a:ext uri="{FF2B5EF4-FFF2-40B4-BE49-F238E27FC236}">
                <a16:creationId xmlns:a16="http://schemas.microsoft.com/office/drawing/2014/main" id="{595E6D2D-0CC3-DDBB-40CC-E8FE4A42DBC8}"/>
              </a:ext>
            </a:extLst>
          </p:cNvPr>
          <p:cNvSpPr>
            <a:spLocks noGrp="1"/>
          </p:cNvSpPr>
          <p:nvPr>
            <p:ph type="title"/>
          </p:nvPr>
        </p:nvSpPr>
        <p:spPr>
          <a:xfrm>
            <a:off x="1102367" y="1264801"/>
            <a:ext cx="4114571" cy="4296387"/>
          </a:xfrm>
        </p:spPr>
        <p:txBody>
          <a:bodyPr>
            <a:normAutofit/>
          </a:bodyPr>
          <a:lstStyle/>
          <a:p>
            <a:pPr algn="ctr"/>
            <a:r>
              <a:rPr lang="es-ES">
                <a:solidFill>
                  <a:schemeClr val="bg1"/>
                </a:solidFill>
              </a:rPr>
              <a:t>1. Tamaño del conjunto de datos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0444E9DD-6DA2-B31F-D0C2-46FBC029F7EF}"/>
              </a:ext>
            </a:extLst>
          </p:cNvPr>
          <p:cNvSpPr>
            <a:spLocks noGrp="1"/>
          </p:cNvSpPr>
          <p:nvPr>
            <p:ph idx="1"/>
          </p:nvPr>
        </p:nvSpPr>
        <p:spPr>
          <a:xfrm>
            <a:off x="6234868" y="1345827"/>
            <a:ext cx="5217173" cy="4351338"/>
          </a:xfrm>
        </p:spPr>
        <p:txBody>
          <a:bodyPr>
            <a:normAutofit/>
          </a:bodyPr>
          <a:lstStyle/>
          <a:p>
            <a:pPr marL="0" indent="0">
              <a:buNone/>
            </a:pPr>
            <a:r>
              <a:rPr lang="es-ES" sz="2400" dirty="0">
                <a:solidFill>
                  <a:schemeClr val="bg1"/>
                </a:solidFill>
              </a:rPr>
              <a:t>Un conjunto de datos con solo 1300 valores puede ser una baza en contra a la hora de desarrollar un modelo capaz de cumplir con su función predictora. Un modelo con mayor tamaño de datos de entrenamiento podría dar unos resultados dispares e interesantes a analizar. </a:t>
            </a:r>
          </a:p>
          <a:p>
            <a:pPr marL="0" indent="0">
              <a:buNone/>
            </a:pPr>
            <a:endParaRPr lang="es-ES" sz="2400" dirty="0">
              <a:solidFill>
                <a:schemeClr val="bg1"/>
              </a:solidFill>
            </a:endParaRPr>
          </a:p>
          <a:p>
            <a:pPr marL="0" indent="0">
              <a:buNone/>
            </a:pPr>
            <a:r>
              <a:rPr lang="es-ES" sz="2400" b="1" i="1" dirty="0">
                <a:solidFill>
                  <a:schemeClr val="bg1"/>
                </a:solidFill>
              </a:rPr>
              <a:t>¿Es esto uno de los causantes de que el modelo presente tan buenos resultados?</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52937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ítulo 1">
            <a:extLst>
              <a:ext uri="{FF2B5EF4-FFF2-40B4-BE49-F238E27FC236}">
                <a16:creationId xmlns:a16="http://schemas.microsoft.com/office/drawing/2014/main" id="{9FE47745-B4B1-74D7-8646-CB6DCB94EA23}"/>
              </a:ext>
            </a:extLst>
          </p:cNvPr>
          <p:cNvSpPr>
            <a:spLocks noGrp="1"/>
          </p:cNvSpPr>
          <p:nvPr>
            <p:ph type="title"/>
          </p:nvPr>
        </p:nvSpPr>
        <p:spPr>
          <a:xfrm>
            <a:off x="1102367" y="1264801"/>
            <a:ext cx="4114571" cy="4296387"/>
          </a:xfrm>
        </p:spPr>
        <p:txBody>
          <a:bodyPr>
            <a:normAutofit/>
          </a:bodyPr>
          <a:lstStyle/>
          <a:p>
            <a:pPr algn="ctr"/>
            <a:r>
              <a:rPr lang="es-ES">
                <a:solidFill>
                  <a:schemeClr val="bg1"/>
                </a:solidFill>
              </a:rPr>
              <a:t>2. Complejidad del modelo de datos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CC77A0BE-17B5-0A56-0C9C-04BB54C58445}"/>
              </a:ext>
            </a:extLst>
          </p:cNvPr>
          <p:cNvSpPr>
            <a:spLocks noGrp="1"/>
          </p:cNvSpPr>
          <p:nvPr>
            <p:ph idx="1"/>
          </p:nvPr>
        </p:nvSpPr>
        <p:spPr>
          <a:xfrm>
            <a:off x="6234868" y="1345827"/>
            <a:ext cx="5217173" cy="4351338"/>
          </a:xfrm>
        </p:spPr>
        <p:txBody>
          <a:bodyPr>
            <a:normAutofit/>
          </a:bodyPr>
          <a:lstStyle/>
          <a:p>
            <a:pPr marL="0" indent="0">
              <a:buNone/>
            </a:pPr>
            <a:r>
              <a:rPr lang="es-ES" sz="2400" dirty="0">
                <a:solidFill>
                  <a:schemeClr val="bg1"/>
                </a:solidFill>
              </a:rPr>
              <a:t>Como hemos comprobado, existen elementos que hacen que un modelo pueda ser más o menos complejo, y que requiera de mayor o menos capacidad de computación. La búsqueda de los </a:t>
            </a:r>
            <a:r>
              <a:rPr lang="es-ES" sz="2400" dirty="0" err="1">
                <a:solidFill>
                  <a:schemeClr val="bg1"/>
                </a:solidFill>
              </a:rPr>
              <a:t>hiperparámetros</a:t>
            </a:r>
            <a:r>
              <a:rPr lang="es-ES" sz="2400" dirty="0">
                <a:solidFill>
                  <a:schemeClr val="bg1"/>
                </a:solidFill>
              </a:rPr>
              <a:t> óptimos es una buena práctica para poder obtener un resultado correcto.</a:t>
            </a:r>
          </a:p>
          <a:p>
            <a:pPr marL="0" indent="0">
              <a:buNone/>
            </a:pPr>
            <a:endParaRPr lang="es-ES" sz="2400" dirty="0">
              <a:solidFill>
                <a:schemeClr val="bg1"/>
              </a:solidFill>
            </a:endParaRPr>
          </a:p>
          <a:p>
            <a:pPr marL="0" indent="0">
              <a:buNone/>
            </a:pPr>
            <a:r>
              <a:rPr lang="es-ES" sz="2400" b="1" i="1" dirty="0">
                <a:solidFill>
                  <a:schemeClr val="bg1"/>
                </a:solidFill>
              </a:rPr>
              <a:t>¿Qué hubiese ocurrido si hubiésemos utilizado un modelo de clasificación distinto?</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2421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30F0AE-FC0E-D9EB-5720-92B75633B0C8}"/>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Preguntas</a:t>
            </a:r>
          </a:p>
        </p:txBody>
      </p:sp>
      <p:sp>
        <p:nvSpPr>
          <p:cNvPr id="3" name="Marcador de texto 2">
            <a:extLst>
              <a:ext uri="{FF2B5EF4-FFF2-40B4-BE49-F238E27FC236}">
                <a16:creationId xmlns:a16="http://schemas.microsoft.com/office/drawing/2014/main" id="{87F17AC6-6D15-E4D2-DF6D-42247C8491EF}"/>
              </a:ext>
            </a:extLst>
          </p:cNvPr>
          <p:cNvSpPr>
            <a:spLocks noGrp="1"/>
          </p:cNvSpPr>
          <p:nvPr>
            <p:ph type="body" idx="1"/>
          </p:nvPr>
        </p:nvSpPr>
        <p:spPr>
          <a:xfrm>
            <a:off x="3820817" y="4409960"/>
            <a:ext cx="4508641" cy="1116414"/>
          </a:xfrm>
        </p:spPr>
        <p:txBody>
          <a:bodyPr vert="horz" lIns="91440" tIns="45720" rIns="91440" bIns="45720" rtlCol="0">
            <a:normAutofit/>
          </a:bodyPr>
          <a:lstStyle/>
          <a:p>
            <a:pPr algn="ctr"/>
            <a:endParaRPr lang="en-US" sz="2000" kern="1200">
              <a:solidFill>
                <a:schemeClr val="bg1"/>
              </a:solidFill>
              <a:latin typeface="+mn-lt"/>
              <a:ea typeface="+mn-ea"/>
              <a:cs typeface="+mn-cs"/>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6250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4154FD0-245A-481D-8F20-E3EF270B77F5}"/>
              </a:ext>
            </a:extLst>
          </p:cNvPr>
          <p:cNvSpPr>
            <a:spLocks noGrp="1"/>
          </p:cNvSpPr>
          <p:nvPr>
            <p:ph type="ctrTitle"/>
          </p:nvPr>
        </p:nvSpPr>
        <p:spPr>
          <a:xfrm>
            <a:off x="3581400" y="965580"/>
            <a:ext cx="5204489" cy="3160593"/>
          </a:xfrm>
        </p:spPr>
        <p:txBody>
          <a:bodyPr>
            <a:normAutofit/>
          </a:bodyPr>
          <a:lstStyle/>
          <a:p>
            <a:r>
              <a:rPr lang="es-ES" sz="5400">
                <a:solidFill>
                  <a:schemeClr val="bg1"/>
                </a:solidFill>
              </a:rPr>
              <a:t>Banknote Authentication Dataset</a:t>
            </a:r>
          </a:p>
        </p:txBody>
      </p:sp>
      <p:sp>
        <p:nvSpPr>
          <p:cNvPr id="3" name="Subtítulo 2">
            <a:extLst>
              <a:ext uri="{FF2B5EF4-FFF2-40B4-BE49-F238E27FC236}">
                <a16:creationId xmlns:a16="http://schemas.microsoft.com/office/drawing/2014/main" id="{D2A8C4D1-82D4-0502-9E18-CEB7CB07AD23}"/>
              </a:ext>
            </a:extLst>
          </p:cNvPr>
          <p:cNvSpPr>
            <a:spLocks noGrp="1"/>
          </p:cNvSpPr>
          <p:nvPr>
            <p:ph type="subTitle" idx="1"/>
          </p:nvPr>
        </p:nvSpPr>
        <p:spPr>
          <a:xfrm>
            <a:off x="3820817" y="4409960"/>
            <a:ext cx="4508641" cy="1116414"/>
          </a:xfrm>
        </p:spPr>
        <p:txBody>
          <a:bodyPr>
            <a:normAutofit/>
          </a:bodyPr>
          <a:lstStyle/>
          <a:p>
            <a:r>
              <a:rPr lang="es-ES" sz="2000">
                <a:solidFill>
                  <a:schemeClr val="bg1"/>
                </a:solidFill>
              </a:rPr>
              <a:t>Alejandro Sánchez Monzón</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4734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381AB7-0EB0-3B9A-C207-E03EB5B05383}"/>
              </a:ext>
            </a:extLst>
          </p:cNvPr>
          <p:cNvSpPr>
            <a:spLocks noGrp="1"/>
          </p:cNvSpPr>
          <p:nvPr>
            <p:ph type="title"/>
          </p:nvPr>
        </p:nvSpPr>
        <p:spPr>
          <a:xfrm>
            <a:off x="6981823" y="1641752"/>
            <a:ext cx="4391025" cy="1323439"/>
          </a:xfrm>
        </p:spPr>
        <p:txBody>
          <a:bodyPr anchor="t">
            <a:normAutofit/>
          </a:bodyPr>
          <a:lstStyle/>
          <a:p>
            <a:r>
              <a:rPr lang="es-ES" sz="4000">
                <a:solidFill>
                  <a:schemeClr val="bg1"/>
                </a:solidFill>
              </a:rPr>
              <a:t>Claves del conjunto de datos</a:t>
            </a:r>
          </a:p>
        </p:txBody>
      </p:sp>
      <p:pic>
        <p:nvPicPr>
          <p:cNvPr id="5" name="Imagen 4">
            <a:extLst>
              <a:ext uri="{FF2B5EF4-FFF2-40B4-BE49-F238E27FC236}">
                <a16:creationId xmlns:a16="http://schemas.microsoft.com/office/drawing/2014/main" id="{85DB8D89-EAAE-739F-237E-CD9339C6FDE8}"/>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835024" y="1818560"/>
            <a:ext cx="5260976" cy="3801055"/>
          </a:xfrm>
          <a:prstGeom prst="rect">
            <a:avLst/>
          </a:prstGeom>
        </p:spPr>
      </p:pic>
      <p:sp>
        <p:nvSpPr>
          <p:cNvPr id="3" name="Marcador de contenido 2">
            <a:extLst>
              <a:ext uri="{FF2B5EF4-FFF2-40B4-BE49-F238E27FC236}">
                <a16:creationId xmlns:a16="http://schemas.microsoft.com/office/drawing/2014/main" id="{3897DA5A-1719-64E4-3DD3-EEE804BF7FA3}"/>
              </a:ext>
            </a:extLst>
          </p:cNvPr>
          <p:cNvSpPr>
            <a:spLocks noGrp="1"/>
          </p:cNvSpPr>
          <p:nvPr>
            <p:ph idx="1"/>
          </p:nvPr>
        </p:nvSpPr>
        <p:spPr>
          <a:xfrm>
            <a:off x="6981824" y="3146400"/>
            <a:ext cx="4391025" cy="2454300"/>
          </a:xfrm>
        </p:spPr>
        <p:txBody>
          <a:bodyPr>
            <a:normAutofit/>
          </a:bodyPr>
          <a:lstStyle/>
          <a:p>
            <a:pPr marL="0" indent="0">
              <a:buNone/>
            </a:pPr>
            <a:r>
              <a:rPr lang="es-ES" sz="2400">
                <a:solidFill>
                  <a:schemeClr val="bg1">
                    <a:alpha val="80000"/>
                  </a:schemeClr>
                </a:solidFill>
              </a:rPr>
              <a:t>El conjunto de datos se presenta como un reto perfecto para realizar un problema de clasificación, donde desarrollar un modelo capaz de identificar qué billetes son reales y cuáles falsos.</a:t>
            </a:r>
          </a:p>
        </p:txBody>
      </p:sp>
    </p:spTree>
    <p:extLst>
      <p:ext uri="{BB962C8B-B14F-4D97-AF65-F5344CB8AC3E}">
        <p14:creationId xmlns:p14="http://schemas.microsoft.com/office/powerpoint/2010/main" val="229505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2" name="Freeform: Shape 4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ítulo 1">
            <a:extLst>
              <a:ext uri="{FF2B5EF4-FFF2-40B4-BE49-F238E27FC236}">
                <a16:creationId xmlns:a16="http://schemas.microsoft.com/office/drawing/2014/main" id="{FD00144E-6949-5937-E81A-822F7127F0AB}"/>
              </a:ext>
            </a:extLst>
          </p:cNvPr>
          <p:cNvSpPr>
            <a:spLocks noGrp="1"/>
          </p:cNvSpPr>
          <p:nvPr>
            <p:ph type="title"/>
          </p:nvPr>
        </p:nvSpPr>
        <p:spPr>
          <a:xfrm>
            <a:off x="1102368" y="3306515"/>
            <a:ext cx="3826286" cy="3215373"/>
          </a:xfrm>
        </p:spPr>
        <p:txBody>
          <a:bodyPr>
            <a:normAutofit/>
          </a:bodyPr>
          <a:lstStyle/>
          <a:p>
            <a:pPr algn="ctr"/>
            <a:r>
              <a:rPr lang="es-ES">
                <a:solidFill>
                  <a:schemeClr val="bg1"/>
                </a:solidFill>
              </a:rPr>
              <a:t>Transformada ondícula</a:t>
            </a:r>
          </a:p>
        </p:txBody>
      </p:sp>
      <p:sp>
        <p:nvSpPr>
          <p:cNvPr id="44" name="Freeform: Shape 4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6" name="Freeform: Shape 4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Shape 4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Marcador de contenido 2">
            <a:extLst>
              <a:ext uri="{FF2B5EF4-FFF2-40B4-BE49-F238E27FC236}">
                <a16:creationId xmlns:a16="http://schemas.microsoft.com/office/drawing/2014/main" id="{522EFF5F-0DFC-E9CC-0909-3DD7A9144ACF}"/>
              </a:ext>
            </a:extLst>
          </p:cNvPr>
          <p:cNvSpPr>
            <a:spLocks noGrp="1"/>
          </p:cNvSpPr>
          <p:nvPr>
            <p:ph idx="1"/>
          </p:nvPr>
        </p:nvSpPr>
        <p:spPr>
          <a:xfrm>
            <a:off x="5211448" y="706508"/>
            <a:ext cx="5217173" cy="4351338"/>
          </a:xfrm>
        </p:spPr>
        <p:txBody>
          <a:bodyPr>
            <a:normAutofit/>
          </a:bodyPr>
          <a:lstStyle/>
          <a:p>
            <a:pPr marL="0" indent="0">
              <a:buNone/>
            </a:pPr>
            <a:r>
              <a:rPr lang="es-ES" dirty="0">
                <a:solidFill>
                  <a:schemeClr val="bg1"/>
                </a:solidFill>
              </a:rPr>
              <a:t>La Transformada Ondícula es una herramienta matemática que descompone una señal o un conjunto de datos en diferentes componentes de frecuencia, y luego estudia cada uno de estos componentes con una resolución que corresponde a su escala.</a:t>
            </a:r>
          </a:p>
        </p:txBody>
      </p:sp>
      <p:grpSp>
        <p:nvGrpSpPr>
          <p:cNvPr id="5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3" name="Freeform: Shape 5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634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94F180-E2D4-A3C6-F0D8-718448615235}"/>
              </a:ext>
            </a:extLst>
          </p:cNvPr>
          <p:cNvSpPr>
            <a:spLocks noGrp="1"/>
          </p:cNvSpPr>
          <p:nvPr>
            <p:ph type="title"/>
          </p:nvPr>
        </p:nvSpPr>
        <p:spPr>
          <a:xfrm>
            <a:off x="5644751" y="568517"/>
            <a:ext cx="6161004" cy="886379"/>
          </a:xfrm>
        </p:spPr>
        <p:txBody>
          <a:bodyPr>
            <a:normAutofit/>
          </a:bodyPr>
          <a:lstStyle/>
          <a:p>
            <a:r>
              <a:rPr lang="es-ES" sz="3700">
                <a:solidFill>
                  <a:schemeClr val="bg1"/>
                </a:solidFill>
              </a:rPr>
              <a:t>Variables del conjunto de datos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comentario urgente">
            <a:extLst>
              <a:ext uri="{FF2B5EF4-FFF2-40B4-BE49-F238E27FC236}">
                <a16:creationId xmlns:a16="http://schemas.microsoft.com/office/drawing/2014/main" id="{619219AC-EA59-B1A3-EA2F-C8382251C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9784BA78-6BCB-FCE9-D13B-43D80BD52962}"/>
              </a:ext>
            </a:extLst>
          </p:cNvPr>
          <p:cNvSpPr>
            <a:spLocks noGrp="1"/>
          </p:cNvSpPr>
          <p:nvPr>
            <p:ph idx="1"/>
          </p:nvPr>
        </p:nvSpPr>
        <p:spPr>
          <a:xfrm>
            <a:off x="6234868" y="1820369"/>
            <a:ext cx="5217173" cy="4351338"/>
          </a:xfrm>
        </p:spPr>
        <p:txBody>
          <a:bodyPr>
            <a:normAutofit/>
          </a:bodyPr>
          <a:lstStyle/>
          <a:p>
            <a:pPr marL="0" indent="0">
              <a:buNone/>
            </a:pPr>
            <a:r>
              <a:rPr lang="es-ES" b="1">
                <a:solidFill>
                  <a:schemeClr val="bg1"/>
                </a:solidFill>
              </a:rPr>
              <a:t>Variance (varianza)</a:t>
            </a:r>
            <a:r>
              <a:rPr lang="es-ES">
                <a:solidFill>
                  <a:schemeClr val="bg1"/>
                </a:solidFill>
              </a:rPr>
              <a:t>: La transformada ondícula convierte la imagen en una serie de funciones ondículas. La varianza proporciona una medida de cuánto varían los valores de las funciones en relación con su media.</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643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94F180-E2D4-A3C6-F0D8-718448615235}"/>
              </a:ext>
            </a:extLst>
          </p:cNvPr>
          <p:cNvSpPr>
            <a:spLocks noGrp="1"/>
          </p:cNvSpPr>
          <p:nvPr>
            <p:ph type="title"/>
          </p:nvPr>
        </p:nvSpPr>
        <p:spPr>
          <a:xfrm>
            <a:off x="5644751" y="568517"/>
            <a:ext cx="6161004" cy="886379"/>
          </a:xfrm>
        </p:spPr>
        <p:txBody>
          <a:bodyPr>
            <a:normAutofit/>
          </a:bodyPr>
          <a:lstStyle/>
          <a:p>
            <a:r>
              <a:rPr lang="es-ES" sz="3700">
                <a:solidFill>
                  <a:schemeClr val="bg1"/>
                </a:solidFill>
              </a:rPr>
              <a:t>Variables del conjunto de datos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comentario urgente">
            <a:extLst>
              <a:ext uri="{FF2B5EF4-FFF2-40B4-BE49-F238E27FC236}">
                <a16:creationId xmlns:a16="http://schemas.microsoft.com/office/drawing/2014/main" id="{619219AC-EA59-B1A3-EA2F-C8382251C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9784BA78-6BCB-FCE9-D13B-43D80BD52962}"/>
              </a:ext>
            </a:extLst>
          </p:cNvPr>
          <p:cNvSpPr>
            <a:spLocks noGrp="1"/>
          </p:cNvSpPr>
          <p:nvPr>
            <p:ph idx="1"/>
          </p:nvPr>
        </p:nvSpPr>
        <p:spPr>
          <a:xfrm>
            <a:off x="6234868" y="1820369"/>
            <a:ext cx="5217173" cy="4351338"/>
          </a:xfrm>
        </p:spPr>
        <p:txBody>
          <a:bodyPr>
            <a:normAutofit/>
          </a:bodyPr>
          <a:lstStyle/>
          <a:p>
            <a:pPr marL="0" indent="0">
              <a:buNone/>
            </a:pPr>
            <a:r>
              <a:rPr lang="es-ES" b="1" dirty="0" err="1">
                <a:solidFill>
                  <a:schemeClr val="bg1"/>
                </a:solidFill>
              </a:rPr>
              <a:t>Skewness</a:t>
            </a:r>
            <a:r>
              <a:rPr lang="es-ES" b="1" dirty="0">
                <a:solidFill>
                  <a:schemeClr val="bg1"/>
                </a:solidFill>
              </a:rPr>
              <a:t> (asimetría)</a:t>
            </a:r>
            <a:r>
              <a:rPr lang="es-ES" dirty="0">
                <a:solidFill>
                  <a:schemeClr val="bg1"/>
                </a:solidFill>
              </a:rPr>
              <a:t>: La asimetría es una medida de la falta de simetría en la distribución de las funciones ondículas. La asimetría en este contexto se refiere a cómo esta distribución se desvía de esta simetría.</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1540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94F180-E2D4-A3C6-F0D8-718448615235}"/>
              </a:ext>
            </a:extLst>
          </p:cNvPr>
          <p:cNvSpPr>
            <a:spLocks noGrp="1"/>
          </p:cNvSpPr>
          <p:nvPr>
            <p:ph type="title"/>
          </p:nvPr>
        </p:nvSpPr>
        <p:spPr>
          <a:xfrm>
            <a:off x="5644751" y="568517"/>
            <a:ext cx="6161004" cy="886379"/>
          </a:xfrm>
        </p:spPr>
        <p:txBody>
          <a:bodyPr>
            <a:normAutofit/>
          </a:bodyPr>
          <a:lstStyle/>
          <a:p>
            <a:r>
              <a:rPr lang="es-ES" sz="3700">
                <a:solidFill>
                  <a:schemeClr val="bg1"/>
                </a:solidFill>
              </a:rPr>
              <a:t>Variables del conjunto de datos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comentario urgente">
            <a:extLst>
              <a:ext uri="{FF2B5EF4-FFF2-40B4-BE49-F238E27FC236}">
                <a16:creationId xmlns:a16="http://schemas.microsoft.com/office/drawing/2014/main" id="{619219AC-EA59-B1A3-EA2F-C8382251C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9784BA78-6BCB-FCE9-D13B-43D80BD52962}"/>
              </a:ext>
            </a:extLst>
          </p:cNvPr>
          <p:cNvSpPr>
            <a:spLocks noGrp="1"/>
          </p:cNvSpPr>
          <p:nvPr>
            <p:ph idx="1"/>
          </p:nvPr>
        </p:nvSpPr>
        <p:spPr>
          <a:xfrm>
            <a:off x="6234868" y="1820369"/>
            <a:ext cx="5217173" cy="4351338"/>
          </a:xfrm>
        </p:spPr>
        <p:txBody>
          <a:bodyPr>
            <a:normAutofit/>
          </a:bodyPr>
          <a:lstStyle/>
          <a:p>
            <a:pPr marL="0" indent="0">
              <a:buNone/>
            </a:pPr>
            <a:r>
              <a:rPr lang="es-ES" b="1" dirty="0" err="1">
                <a:solidFill>
                  <a:schemeClr val="bg1"/>
                </a:solidFill>
              </a:rPr>
              <a:t>Curtois</a:t>
            </a:r>
            <a:r>
              <a:rPr lang="es-ES" b="1" dirty="0">
                <a:solidFill>
                  <a:schemeClr val="bg1"/>
                </a:solidFill>
              </a:rPr>
              <a:t> (curtosis)</a:t>
            </a:r>
            <a:r>
              <a:rPr lang="es-ES" dirty="0">
                <a:solidFill>
                  <a:schemeClr val="bg1"/>
                </a:solidFill>
              </a:rPr>
              <a:t>: Es una medida de si los datos son pesados en las colas o ligeros en las colas en comparación con una distribución normal. Se refiere a cómo estas ‘colas’ se distribuyen en las funciones ondículas.</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0231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94F180-E2D4-A3C6-F0D8-718448615235}"/>
              </a:ext>
            </a:extLst>
          </p:cNvPr>
          <p:cNvSpPr>
            <a:spLocks noGrp="1"/>
          </p:cNvSpPr>
          <p:nvPr>
            <p:ph type="title"/>
          </p:nvPr>
        </p:nvSpPr>
        <p:spPr>
          <a:xfrm>
            <a:off x="5644751" y="568517"/>
            <a:ext cx="6161004" cy="886379"/>
          </a:xfrm>
        </p:spPr>
        <p:txBody>
          <a:bodyPr>
            <a:normAutofit/>
          </a:bodyPr>
          <a:lstStyle/>
          <a:p>
            <a:r>
              <a:rPr lang="es-ES" sz="3700">
                <a:solidFill>
                  <a:schemeClr val="bg1"/>
                </a:solidFill>
              </a:rPr>
              <a:t>Variables del conjunto de datos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comentario urgente">
            <a:extLst>
              <a:ext uri="{FF2B5EF4-FFF2-40B4-BE49-F238E27FC236}">
                <a16:creationId xmlns:a16="http://schemas.microsoft.com/office/drawing/2014/main" id="{619219AC-EA59-B1A3-EA2F-C8382251C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Marcador de contenido 2">
            <a:extLst>
              <a:ext uri="{FF2B5EF4-FFF2-40B4-BE49-F238E27FC236}">
                <a16:creationId xmlns:a16="http://schemas.microsoft.com/office/drawing/2014/main" id="{9784BA78-6BCB-FCE9-D13B-43D80BD52962}"/>
              </a:ext>
            </a:extLst>
          </p:cNvPr>
          <p:cNvSpPr>
            <a:spLocks noGrp="1"/>
          </p:cNvSpPr>
          <p:nvPr>
            <p:ph idx="1"/>
          </p:nvPr>
        </p:nvSpPr>
        <p:spPr>
          <a:xfrm>
            <a:off x="6234868" y="1820369"/>
            <a:ext cx="5217173" cy="4351338"/>
          </a:xfrm>
        </p:spPr>
        <p:txBody>
          <a:bodyPr>
            <a:normAutofit/>
          </a:bodyPr>
          <a:lstStyle/>
          <a:p>
            <a:pPr marL="0" indent="0">
              <a:buNone/>
            </a:pPr>
            <a:r>
              <a:rPr lang="es-ES" b="1" dirty="0" err="1">
                <a:solidFill>
                  <a:schemeClr val="bg1"/>
                </a:solidFill>
              </a:rPr>
              <a:t>Entropy</a:t>
            </a:r>
            <a:r>
              <a:rPr lang="es-ES" b="1" dirty="0">
                <a:solidFill>
                  <a:schemeClr val="bg1"/>
                </a:solidFill>
              </a:rPr>
              <a:t> (entropía)</a:t>
            </a:r>
            <a:r>
              <a:rPr lang="es-ES" dirty="0">
                <a:solidFill>
                  <a:schemeClr val="bg1"/>
                </a:solidFill>
              </a:rPr>
              <a:t>: La entropía es una medida estadística de la aleatoriedad que se puede utilizar para caracterizar la textura de la imagen de entrada. En otras palabras, es una medida de la cantidad de información o ‘desorden’ en la imagen.</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477526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TotalTime>
  <Words>1225</Words>
  <Application>Microsoft Office PowerPoint</Application>
  <PresentationFormat>Panorámica</PresentationFormat>
  <Paragraphs>92</Paragraphs>
  <Slides>36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Aptos</vt:lpstr>
      <vt:lpstr>Aptos Display</vt:lpstr>
      <vt:lpstr>Arial</vt:lpstr>
      <vt:lpstr>Tema de Office</vt:lpstr>
      <vt:lpstr>Banknote Authentication Dataset</vt:lpstr>
      <vt:lpstr>Descripción del conjunto de datos</vt:lpstr>
      <vt:lpstr>Referencias del conjunto de datos</vt:lpstr>
      <vt:lpstr>Claves del conjunto de datos</vt:lpstr>
      <vt:lpstr>Transformada ondícula</vt:lpstr>
      <vt:lpstr>Variables del conjunto de datos</vt:lpstr>
      <vt:lpstr>Variables del conjunto de datos</vt:lpstr>
      <vt:lpstr>Variables del conjunto de datos</vt:lpstr>
      <vt:lpstr>Variables del conjunto de datos</vt:lpstr>
      <vt:lpstr>Variables del conjunto de datos</vt:lpstr>
      <vt:lpstr>Solución del problema</vt:lpstr>
      <vt:lpstr>1. Análisis general del conjunto de datos</vt:lpstr>
      <vt:lpstr>1. Análisis general del conjunto de datos</vt:lpstr>
      <vt:lpstr>2. Ajustes generales</vt:lpstr>
      <vt:lpstr>2. Ajustes generales</vt:lpstr>
      <vt:lpstr>3. Preparación del conjunto de datos para el modelado</vt:lpstr>
      <vt:lpstr>3. Preparación del conjunto de datos para el modelado</vt:lpstr>
      <vt:lpstr>4. Elección del modelo</vt:lpstr>
      <vt:lpstr>4. Elección del modelo</vt:lpstr>
      <vt:lpstr>4. Elección del modelo</vt:lpstr>
      <vt:lpstr>5. Desarrollo del modelo</vt:lpstr>
      <vt:lpstr>5. Desarrollo del modelo</vt:lpstr>
      <vt:lpstr>6. Desarrollo avanzado del modelo</vt:lpstr>
      <vt:lpstr>6. Desarrollo avanzado del modelo</vt:lpstr>
      <vt:lpstr>6. Desarrollo avanzado del modelo</vt:lpstr>
      <vt:lpstr>6. Desarrollo avanzado del modelo</vt:lpstr>
      <vt:lpstr>Resultados obtenidos</vt:lpstr>
      <vt:lpstr>1. Métricas generales</vt:lpstr>
      <vt:lpstr>2. Matriz de confusión</vt:lpstr>
      <vt:lpstr>3. Área bajo la curva ROC</vt:lpstr>
      <vt:lpstr>4. Curva de aprendizaje</vt:lpstr>
      <vt:lpstr>Conclusiones</vt:lpstr>
      <vt:lpstr>1. Tamaño del conjunto de datos</vt:lpstr>
      <vt:lpstr>2. Complejidad del modelo de datos</vt:lpstr>
      <vt:lpstr>Preguntas</vt:lpstr>
      <vt:lpstr>Banknote Authentication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 Authentication Dataset</dc:title>
  <dc:creator>Alejandro Sánchez Monzón</dc:creator>
  <cp:lastModifiedBy>Alejandro Sánchez Monzón</cp:lastModifiedBy>
  <cp:revision>10</cp:revision>
  <dcterms:created xsi:type="dcterms:W3CDTF">2024-04-18T18:22:05Z</dcterms:created>
  <dcterms:modified xsi:type="dcterms:W3CDTF">2024-04-18T19:40:24Z</dcterms:modified>
</cp:coreProperties>
</file>